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5" r:id="rId1"/>
  </p:sldMasterIdLst>
  <p:sldIdLst>
    <p:sldId id="256" r:id="rId2"/>
    <p:sldId id="257" r:id="rId3"/>
    <p:sldId id="258" r:id="rId4"/>
    <p:sldId id="259" r:id="rId5"/>
    <p:sldId id="261" r:id="rId6"/>
    <p:sldId id="263" r:id="rId7"/>
    <p:sldId id="264" r:id="rId8"/>
    <p:sldId id="262" r:id="rId9"/>
    <p:sldId id="265" r:id="rId10"/>
    <p:sldId id="26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330" autoAdjust="0"/>
    <p:restoredTop sz="94660"/>
  </p:normalViewPr>
  <p:slideViewPr>
    <p:cSldViewPr snapToGrid="0">
      <p:cViewPr>
        <p:scale>
          <a:sx n="80" d="100"/>
          <a:sy n="80" d="100"/>
        </p:scale>
        <p:origin x="907"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A6662E-FAF4-44BC-88B5-85A7CBFB6D30}" type="datetime1">
              <a:rPr lang="en-US" smtClean="0"/>
              <a:pPr/>
              <a:t>3/20/2021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1409021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559632-1575-4E14-B53B-3DC3D5ED3947}" type="datetime1">
              <a:rPr lang="en-US" smtClean="0"/>
              <a:t>3/20/2021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441502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4A6868-2568-4CC9-B302-F37117B01A6E}" type="datetime1">
              <a:rPr lang="en-US" smtClean="0"/>
              <a:t>3/20/2021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11184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55F08A-1E71-4B2B-BB49-E743F2903911}" type="datetime1">
              <a:rPr lang="en-US" smtClean="0"/>
              <a:t>3/20/2021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67059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417D9E-721A-44BB-8863-9873FE64DA75}" type="datetime1">
              <a:rPr lang="en-US" smtClean="0"/>
              <a:t>3/20/2021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8355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F31DA2F-80B8-49CF-99FB-5ABCA53A607A}" type="datetime1">
              <a:rPr lang="en-US" smtClean="0"/>
              <a:t>3/20/2021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5833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852172-E6C9-4B6C-929A-A9DE3837BBF1}" type="datetime1">
              <a:rPr lang="en-US" smtClean="0"/>
              <a:t>3/20/2021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8402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AB41CFF-90C9-47B3-9DA1-F2BF8D839F7E}" type="datetime1">
              <a:rPr lang="en-US" smtClean="0"/>
              <a:t>3/20/2021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39991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6048FA-06AB-4884-A69B-986B96E68A24}" type="datetime1">
              <a:rPr lang="en-US" smtClean="0"/>
              <a:t>3/20/2021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02151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0DB7ABA-0172-4F9C-889D-567164F66BCD}" type="datetime1">
              <a:rPr lang="en-US" smtClean="0"/>
              <a:t>3/20/2021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767036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8AC6A5B-8AE7-4A41-B5A7-9ADC6686DC18}" type="datetime1">
              <a:rPr lang="en-US" smtClean="0"/>
              <a:t>3/20/2021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751282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E0CF6C-748E-4B7A-BC8B-3011EF78ED13}" type="datetime1">
              <a:rPr lang="en-US" smtClean="0"/>
              <a:pPr/>
              <a:t>3/20/2021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203668877"/>
      </p:ext>
    </p:extLst>
  </p:cSld>
  <p:clrMap bg1="dk1" tx1="lt1" bg2="dk2" tx2="lt2" accent1="accent1" accent2="accent2" accent3="accent3" accent4="accent4" accent5="accent5" accent6="accent6" hlink="hlink" folHlink="folHlink"/>
  <p:sldLayoutIdLst>
    <p:sldLayoutId id="2147483956" r:id="rId1"/>
    <p:sldLayoutId id="2147483957" r:id="rId2"/>
    <p:sldLayoutId id="2147483958" r:id="rId3"/>
    <p:sldLayoutId id="2147483959" r:id="rId4"/>
    <p:sldLayoutId id="2147483960" r:id="rId5"/>
    <p:sldLayoutId id="2147483961" r:id="rId6"/>
    <p:sldLayoutId id="2147483962" r:id="rId7"/>
    <p:sldLayoutId id="2147483963" r:id="rId8"/>
    <p:sldLayoutId id="2147483964" r:id="rId9"/>
    <p:sldLayoutId id="2147483965" r:id="rId10"/>
    <p:sldLayoutId id="2147483966"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3">
            <a:extLst>
              <a:ext uri="{FF2B5EF4-FFF2-40B4-BE49-F238E27FC236}">
                <a16:creationId xmlns:a16="http://schemas.microsoft.com/office/drawing/2014/main" id="{ACFD3D99-4C46-4C18-BBFB-F54CF1E9E3E1}"/>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40000" contrast="-40000"/>
                    </a14:imgEffect>
                  </a14:imgLayer>
                </a14:imgProps>
              </a:ext>
            </a:extLst>
          </a:blip>
          <a:srcRect t="974" r="-1" b="13794"/>
          <a:stretch/>
        </p:blipFill>
        <p:spPr>
          <a:xfrm>
            <a:off x="20" y="10"/>
            <a:ext cx="12188932" cy="6856614"/>
          </a:xfrm>
          <a:prstGeom prst="rect">
            <a:avLst/>
          </a:prstGeom>
          <a:effectLst>
            <a:outerShdw blurRad="50800" dist="50800" dir="5400000" algn="ctr" rotWithShape="0">
              <a:srgbClr val="000000"/>
            </a:outerShdw>
          </a:effectLst>
        </p:spPr>
      </p:pic>
      <p:sp>
        <p:nvSpPr>
          <p:cNvPr id="2" name="Title 1">
            <a:extLst>
              <a:ext uri="{FF2B5EF4-FFF2-40B4-BE49-F238E27FC236}">
                <a16:creationId xmlns:a16="http://schemas.microsoft.com/office/drawing/2014/main" id="{6B743910-5BC3-4E10-9543-07F09E99EF4D}"/>
              </a:ext>
            </a:extLst>
          </p:cNvPr>
          <p:cNvSpPr>
            <a:spLocks noGrp="1"/>
          </p:cNvSpPr>
          <p:nvPr>
            <p:ph type="ctrTitle"/>
          </p:nvPr>
        </p:nvSpPr>
        <p:spPr>
          <a:xfrm>
            <a:off x="996275" y="744909"/>
            <a:ext cx="10190071" cy="3145855"/>
          </a:xfrm>
        </p:spPr>
        <p:txBody>
          <a:bodyPr anchor="b">
            <a:normAutofit/>
          </a:bodyPr>
          <a:lstStyle/>
          <a:p>
            <a:r>
              <a:rPr lang="pt-PT" sz="6600" dirty="0">
                <a:solidFill>
                  <a:srgbClr val="FFFFFF"/>
                </a:solidFill>
              </a:rPr>
              <a:t>IART</a:t>
            </a:r>
            <a:br>
              <a:rPr lang="pt-PT" sz="5200" dirty="0">
                <a:solidFill>
                  <a:srgbClr val="FFFFFF"/>
                </a:solidFill>
              </a:rPr>
            </a:br>
            <a:r>
              <a:rPr lang="en-GB" sz="5200" dirty="0">
                <a:solidFill>
                  <a:srgbClr val="FFFFFF"/>
                </a:solidFill>
              </a:rPr>
              <a:t>Assignment</a:t>
            </a:r>
            <a:r>
              <a:rPr lang="pt-PT" sz="5200" dirty="0">
                <a:solidFill>
                  <a:srgbClr val="FFFFFF"/>
                </a:solidFill>
              </a:rPr>
              <a:t> 1 Checkpoint</a:t>
            </a:r>
            <a:endParaRPr lang="en-GB" sz="5200" dirty="0">
              <a:solidFill>
                <a:srgbClr val="FFFFFF"/>
              </a:solidFill>
            </a:endParaRPr>
          </a:p>
        </p:txBody>
      </p:sp>
      <p:sp>
        <p:nvSpPr>
          <p:cNvPr id="3" name="Subtitle 2">
            <a:extLst>
              <a:ext uri="{FF2B5EF4-FFF2-40B4-BE49-F238E27FC236}">
                <a16:creationId xmlns:a16="http://schemas.microsoft.com/office/drawing/2014/main" id="{AABE588B-E6F8-4B2E-9BE3-AD5529BF9653}"/>
              </a:ext>
            </a:extLst>
          </p:cNvPr>
          <p:cNvSpPr>
            <a:spLocks noGrp="1"/>
          </p:cNvSpPr>
          <p:nvPr>
            <p:ph type="subTitle" idx="1"/>
          </p:nvPr>
        </p:nvSpPr>
        <p:spPr>
          <a:xfrm>
            <a:off x="1218708" y="4069780"/>
            <a:ext cx="9781327" cy="2056617"/>
          </a:xfrm>
        </p:spPr>
        <p:txBody>
          <a:bodyPr anchor="t">
            <a:normAutofit/>
          </a:bodyPr>
          <a:lstStyle/>
          <a:p>
            <a:r>
              <a:rPr lang="en-GB" sz="2200" dirty="0">
                <a:solidFill>
                  <a:srgbClr val="FFFFFF"/>
                </a:solidFill>
              </a:rPr>
              <a:t>Group 07</a:t>
            </a:r>
          </a:p>
          <a:p>
            <a:r>
              <a:rPr lang="en-GB" sz="2200" dirty="0">
                <a:solidFill>
                  <a:srgbClr val="FFFFFF"/>
                </a:solidFill>
              </a:rPr>
              <a:t>Carolina </a:t>
            </a:r>
            <a:r>
              <a:rPr lang="en-GB" sz="2200" dirty="0" err="1">
                <a:solidFill>
                  <a:srgbClr val="FFFFFF"/>
                </a:solidFill>
              </a:rPr>
              <a:t>Rosemback</a:t>
            </a:r>
            <a:r>
              <a:rPr lang="en-GB" sz="2200" dirty="0">
                <a:solidFill>
                  <a:srgbClr val="FFFFFF"/>
                </a:solidFill>
              </a:rPr>
              <a:t> </a:t>
            </a:r>
            <a:r>
              <a:rPr lang="en-GB" sz="2200" dirty="0" err="1">
                <a:solidFill>
                  <a:srgbClr val="FFFFFF"/>
                </a:solidFill>
              </a:rPr>
              <a:t>Guilhermino</a:t>
            </a:r>
            <a:r>
              <a:rPr lang="en-GB" sz="2200" dirty="0">
                <a:solidFill>
                  <a:srgbClr val="FFFFFF"/>
                </a:solidFill>
              </a:rPr>
              <a:t>, up201800171</a:t>
            </a:r>
          </a:p>
          <a:p>
            <a:r>
              <a:rPr lang="en-GB" sz="2200" dirty="0">
                <a:solidFill>
                  <a:srgbClr val="FFFFFF"/>
                </a:solidFill>
              </a:rPr>
              <a:t>José Eduardo Henriques, up201806372</a:t>
            </a:r>
          </a:p>
          <a:p>
            <a:r>
              <a:rPr lang="en-GB" sz="2200" dirty="0">
                <a:solidFill>
                  <a:srgbClr val="FFFFFF"/>
                </a:solidFill>
              </a:rPr>
              <a:t>Miguel </a:t>
            </a:r>
            <a:r>
              <a:rPr lang="en-GB" sz="2200" dirty="0" err="1">
                <a:solidFill>
                  <a:srgbClr val="FFFFFF"/>
                </a:solidFill>
              </a:rPr>
              <a:t>Carreira</a:t>
            </a:r>
            <a:r>
              <a:rPr lang="en-GB" sz="2200" dirty="0">
                <a:solidFill>
                  <a:srgbClr val="FFFFFF"/>
                </a:solidFill>
              </a:rPr>
              <a:t> Neves, up201608657</a:t>
            </a:r>
          </a:p>
        </p:txBody>
      </p:sp>
    </p:spTree>
    <p:extLst>
      <p:ext uri="{BB962C8B-B14F-4D97-AF65-F5344CB8AC3E}">
        <p14:creationId xmlns:p14="http://schemas.microsoft.com/office/powerpoint/2010/main" val="2974306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5"/>
                                        </p:tgtEl>
                                        <p:attrNameLst>
                                          <p:attrName>style.visibility</p:attrName>
                                        </p:attrNameLst>
                                      </p:cBhvr>
                                      <p:to>
                                        <p:strVal val="visible"/>
                                      </p:to>
                                    </p:set>
                                    <p:animEffect transition="in" filter="fade">
                                      <p:cBhvr>
                                        <p:cTn id="10" dur="7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alpha val="8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371599" y="294538"/>
            <a:ext cx="9895951" cy="1033669"/>
          </a:xfrm>
        </p:spPr>
        <p:txBody>
          <a:bodyPr>
            <a:normAutofit/>
          </a:bodyPr>
          <a:lstStyle/>
          <a:p>
            <a:r>
              <a:rPr lang="en-GB" sz="4000" b="1" dirty="0">
                <a:solidFill>
                  <a:srgbClr val="FFFFFF"/>
                </a:solidFill>
              </a:rPr>
              <a:t>Implemented Work</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371599" y="2318197"/>
            <a:ext cx="9724031" cy="3683358"/>
          </a:xfrm>
        </p:spPr>
        <p:txBody>
          <a:bodyPr anchor="ctr">
            <a:normAutofit/>
          </a:bodyPr>
          <a:lstStyle/>
          <a:p>
            <a:pPr marL="0" indent="0">
              <a:buNone/>
            </a:pPr>
            <a:r>
              <a:rPr lang="en-GB" sz="1400" dirty="0">
                <a:solidFill>
                  <a:schemeClr val="bg1">
                    <a:lumMod val="95000"/>
                    <a:lumOff val="5000"/>
                  </a:schemeClr>
                </a:solidFill>
              </a:rPr>
              <a:t>The language of choice is Python.</a:t>
            </a:r>
          </a:p>
          <a:p>
            <a:pPr marL="0" indent="0">
              <a:buNone/>
            </a:pPr>
            <a:r>
              <a:rPr lang="en-GB" sz="1400" dirty="0">
                <a:solidFill>
                  <a:schemeClr val="bg1">
                    <a:lumMod val="95000"/>
                    <a:lumOff val="5000"/>
                  </a:schemeClr>
                </a:solidFill>
              </a:rPr>
              <a:t>Currently, the code is in a single file, separated in two classes: Board and </a:t>
            </a:r>
            <a:r>
              <a:rPr lang="en-GB" sz="1400" dirty="0" err="1">
                <a:solidFill>
                  <a:schemeClr val="bg1">
                    <a:lumMod val="95000"/>
                    <a:lumOff val="5000"/>
                  </a:schemeClr>
                </a:solidFill>
              </a:rPr>
              <a:t>GameLogic</a:t>
            </a:r>
            <a:r>
              <a:rPr lang="en-GB" sz="1400" dirty="0">
                <a:solidFill>
                  <a:schemeClr val="bg1">
                    <a:lumMod val="95000"/>
                    <a:lumOff val="5000"/>
                  </a:schemeClr>
                </a:solidFill>
              </a:rPr>
              <a:t>.</a:t>
            </a:r>
          </a:p>
          <a:p>
            <a:pPr marL="0" indent="0">
              <a:buNone/>
            </a:pPr>
            <a:r>
              <a:rPr lang="en-GB" sz="1400" dirty="0">
                <a:solidFill>
                  <a:schemeClr val="bg1">
                    <a:lumMod val="95000"/>
                    <a:lumOff val="5000"/>
                  </a:schemeClr>
                </a:solidFill>
              </a:rPr>
              <a:t>Most of the game is already coded. </a:t>
            </a:r>
            <a:r>
              <a:rPr lang="en-GB" sz="1400" dirty="0" err="1">
                <a:solidFill>
                  <a:schemeClr val="bg1">
                    <a:lumMod val="95000"/>
                    <a:lumOff val="5000"/>
                  </a:schemeClr>
                </a:solidFill>
              </a:rPr>
              <a:t>PvP</a:t>
            </a:r>
            <a:r>
              <a:rPr lang="en-GB" sz="1400" dirty="0">
                <a:solidFill>
                  <a:schemeClr val="bg1">
                    <a:lumMod val="95000"/>
                    <a:lumOff val="5000"/>
                  </a:schemeClr>
                </a:solidFill>
              </a:rPr>
              <a:t> mode is fully functional with a clean UI. The game functions are being extended to allow </a:t>
            </a:r>
            <a:r>
              <a:rPr lang="en-GB" sz="1400" dirty="0" err="1">
                <a:solidFill>
                  <a:schemeClr val="bg1">
                    <a:lumMod val="95000"/>
                    <a:lumOff val="5000"/>
                  </a:schemeClr>
                </a:solidFill>
              </a:rPr>
              <a:t>PvC</a:t>
            </a:r>
            <a:r>
              <a:rPr lang="en-GB" sz="1400" dirty="0">
                <a:solidFill>
                  <a:schemeClr val="bg1">
                    <a:lumMod val="95000"/>
                    <a:lumOff val="5000"/>
                  </a:schemeClr>
                </a:solidFill>
              </a:rPr>
              <a:t> and </a:t>
            </a:r>
            <a:r>
              <a:rPr lang="en-GB" sz="1400" dirty="0" err="1">
                <a:solidFill>
                  <a:schemeClr val="bg1">
                    <a:lumMod val="95000"/>
                    <a:lumOff val="5000"/>
                  </a:schemeClr>
                </a:solidFill>
              </a:rPr>
              <a:t>CvC</a:t>
            </a:r>
            <a:r>
              <a:rPr lang="en-GB" sz="1400" dirty="0">
                <a:solidFill>
                  <a:schemeClr val="bg1">
                    <a:lumMod val="95000"/>
                    <a:lumOff val="5000"/>
                  </a:schemeClr>
                </a:solidFill>
              </a:rPr>
              <a:t> modes at the same time Minimax is being implemented.</a:t>
            </a:r>
          </a:p>
        </p:txBody>
      </p:sp>
    </p:spTree>
    <p:extLst>
      <p:ext uri="{BB962C8B-B14F-4D97-AF65-F5344CB8AC3E}">
        <p14:creationId xmlns:p14="http://schemas.microsoft.com/office/powerpoint/2010/main" val="2099488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alpha val="8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371599" y="294538"/>
            <a:ext cx="9895951" cy="1033669"/>
          </a:xfrm>
        </p:spPr>
        <p:txBody>
          <a:bodyPr>
            <a:normAutofit/>
          </a:bodyPr>
          <a:lstStyle/>
          <a:p>
            <a:r>
              <a:rPr lang="en-GB" sz="4000" b="1" dirty="0">
                <a:solidFill>
                  <a:srgbClr val="FFFFFF"/>
                </a:solidFill>
              </a:rPr>
              <a:t>Project Specification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459350" y="1959232"/>
            <a:ext cx="7151126" cy="4401287"/>
          </a:xfrm>
        </p:spPr>
        <p:txBody>
          <a:bodyPr anchor="ctr">
            <a:normAutofit/>
          </a:bodyPr>
          <a:lstStyle/>
          <a:p>
            <a:pPr marL="0" indent="0">
              <a:buNone/>
            </a:pPr>
            <a:r>
              <a:rPr lang="en-GB" sz="2000" b="1" dirty="0">
                <a:solidFill>
                  <a:schemeClr val="bg1">
                    <a:lumMod val="95000"/>
                    <a:lumOff val="5000"/>
                  </a:schemeClr>
                </a:solidFill>
              </a:rPr>
              <a:t>Two-Player Adversarial Board Game: Shobu</a:t>
            </a:r>
          </a:p>
          <a:p>
            <a:pPr marL="0" indent="0">
              <a:buNone/>
            </a:pPr>
            <a:endParaRPr lang="en-GB" sz="1600" b="1" dirty="0">
              <a:solidFill>
                <a:schemeClr val="bg1">
                  <a:lumMod val="95000"/>
                  <a:lumOff val="5000"/>
                </a:schemeClr>
              </a:solidFill>
            </a:endParaRPr>
          </a:p>
          <a:p>
            <a:pPr marL="0" indent="0">
              <a:buNone/>
            </a:pPr>
            <a:r>
              <a:rPr lang="en-GB" sz="1400" dirty="0">
                <a:solidFill>
                  <a:schemeClr val="bg1">
                    <a:lumMod val="95000"/>
                    <a:lumOff val="5000"/>
                  </a:schemeClr>
                </a:solidFill>
              </a:rPr>
              <a:t>Turn based game, where each turn is comprised of two moves: first one Passive move and then one Aggressive move.</a:t>
            </a:r>
          </a:p>
          <a:p>
            <a:pPr marL="0" indent="0">
              <a:buNone/>
            </a:pPr>
            <a:r>
              <a:rPr lang="en-GB" sz="1400" dirty="0">
                <a:solidFill>
                  <a:schemeClr val="bg1">
                    <a:lumMod val="95000"/>
                    <a:lumOff val="5000"/>
                  </a:schemeClr>
                </a:solidFill>
              </a:rPr>
              <a:t>The passive move must be played on one of the player’s two homeboards. The player chooses one of their colour pieces and moves it into any direction inside the board, up two spaces, without pushing or jumping over any piece.</a:t>
            </a:r>
          </a:p>
          <a:p>
            <a:pPr marL="0" indent="0">
              <a:buNone/>
            </a:pPr>
            <a:r>
              <a:rPr lang="en-GB" sz="1400" dirty="0">
                <a:solidFill>
                  <a:schemeClr val="bg1">
                    <a:lumMod val="95000"/>
                    <a:lumOff val="5000"/>
                  </a:schemeClr>
                </a:solidFill>
              </a:rPr>
              <a:t>The aggressive move must be made in the same direction and number of spaces as the passive move, on one of the opposite colour boards as the one chosen in the passive move. Additionally, the aggressive move can push, at most, one piece, of the opponent colour. If a piece is pushed off the board, that piece is removed from the game.</a:t>
            </a:r>
          </a:p>
          <a:p>
            <a:pPr marL="0" indent="0">
              <a:buNone/>
            </a:pPr>
            <a:r>
              <a:rPr lang="en-GB" sz="1400" dirty="0">
                <a:solidFill>
                  <a:schemeClr val="bg1">
                    <a:lumMod val="95000"/>
                    <a:lumOff val="5000"/>
                  </a:schemeClr>
                </a:solidFill>
              </a:rPr>
              <a:t>The game’s objective is to remove all opponent pieces from one board. First one to do so wins the game.</a:t>
            </a:r>
          </a:p>
          <a:p>
            <a:pPr marL="0" indent="0">
              <a:buNone/>
            </a:pPr>
            <a:r>
              <a:rPr lang="en-GB" sz="1400" dirty="0">
                <a:solidFill>
                  <a:schemeClr val="bg1">
                    <a:lumMod val="95000"/>
                    <a:lumOff val="5000"/>
                  </a:schemeClr>
                </a:solidFill>
              </a:rPr>
              <a:t>In this project, the aim is to implement this game with </a:t>
            </a:r>
            <a:r>
              <a:rPr lang="en-GB" sz="1400" dirty="0" err="1">
                <a:solidFill>
                  <a:schemeClr val="bg1">
                    <a:lumMod val="95000"/>
                    <a:lumOff val="5000"/>
                  </a:schemeClr>
                </a:solidFill>
              </a:rPr>
              <a:t>PvP</a:t>
            </a:r>
            <a:r>
              <a:rPr lang="en-GB" sz="1400" dirty="0">
                <a:solidFill>
                  <a:schemeClr val="bg1">
                    <a:lumMod val="95000"/>
                    <a:lumOff val="5000"/>
                  </a:schemeClr>
                </a:solidFill>
              </a:rPr>
              <a:t>, </a:t>
            </a:r>
            <a:r>
              <a:rPr lang="en-GB" sz="1400" dirty="0" err="1">
                <a:solidFill>
                  <a:schemeClr val="bg1">
                    <a:lumMod val="95000"/>
                    <a:lumOff val="5000"/>
                  </a:schemeClr>
                </a:solidFill>
              </a:rPr>
              <a:t>PvC</a:t>
            </a:r>
            <a:r>
              <a:rPr lang="en-GB" sz="1400" dirty="0">
                <a:solidFill>
                  <a:schemeClr val="bg1">
                    <a:lumMod val="95000"/>
                    <a:lumOff val="5000"/>
                  </a:schemeClr>
                </a:solidFill>
              </a:rPr>
              <a:t> and </a:t>
            </a:r>
            <a:r>
              <a:rPr lang="en-GB" sz="1400" dirty="0" err="1">
                <a:solidFill>
                  <a:schemeClr val="bg1">
                    <a:lumMod val="95000"/>
                    <a:lumOff val="5000"/>
                  </a:schemeClr>
                </a:solidFill>
              </a:rPr>
              <a:t>CvC</a:t>
            </a:r>
            <a:r>
              <a:rPr lang="en-GB" sz="1400" dirty="0">
                <a:solidFill>
                  <a:schemeClr val="bg1">
                    <a:lumMod val="95000"/>
                    <a:lumOff val="5000"/>
                  </a:schemeClr>
                </a:solidFill>
              </a:rPr>
              <a:t> modes. The Computer should be provided with an AI, using Minimax search methods with different depth and </a:t>
            </a:r>
            <a:r>
              <a:rPr lang="el-GR" sz="1400" dirty="0">
                <a:solidFill>
                  <a:schemeClr val="bg1">
                    <a:lumMod val="95000"/>
                    <a:lumOff val="5000"/>
                  </a:schemeClr>
                </a:solidFill>
                <a:sym typeface="Symbol" panose="05050102010706020507" pitchFamily="18" charset="2"/>
              </a:rPr>
              <a:t></a:t>
            </a:r>
            <a:r>
              <a:rPr lang="pt-PT" sz="1400" dirty="0">
                <a:solidFill>
                  <a:schemeClr val="bg1">
                    <a:lumMod val="95000"/>
                    <a:lumOff val="5000"/>
                  </a:schemeClr>
                </a:solidFill>
                <a:sym typeface="Symbol" panose="05050102010706020507" pitchFamily="18" charset="2"/>
              </a:rPr>
              <a:t> cuts, </a:t>
            </a:r>
            <a:r>
              <a:rPr lang="en-GB" sz="1400" dirty="0">
                <a:solidFill>
                  <a:schemeClr val="bg1">
                    <a:lumMod val="95000"/>
                    <a:lumOff val="5000"/>
                  </a:schemeClr>
                </a:solidFill>
                <a:sym typeface="Symbol" panose="05050102010706020507" pitchFamily="18" charset="2"/>
              </a:rPr>
              <a:t>ensuring different difficulty levels.</a:t>
            </a:r>
            <a:r>
              <a:rPr lang="pt-PT" sz="1400" dirty="0">
                <a:solidFill>
                  <a:schemeClr val="bg1">
                    <a:lumMod val="95000"/>
                    <a:lumOff val="5000"/>
                  </a:schemeClr>
                </a:solidFill>
                <a:sym typeface="Symbol" panose="05050102010706020507" pitchFamily="18" charset="2"/>
              </a:rPr>
              <a:t> </a:t>
            </a:r>
            <a:endParaRPr lang="en-GB" sz="1400" dirty="0">
              <a:solidFill>
                <a:schemeClr val="bg1">
                  <a:lumMod val="95000"/>
                  <a:lumOff val="5000"/>
                </a:schemeClr>
              </a:solidFill>
            </a:endParaRPr>
          </a:p>
        </p:txBody>
      </p:sp>
      <p:pic>
        <p:nvPicPr>
          <p:cNvPr id="9" name="Picture 8">
            <a:extLst>
              <a:ext uri="{FF2B5EF4-FFF2-40B4-BE49-F238E27FC236}">
                <a16:creationId xmlns:a16="http://schemas.microsoft.com/office/drawing/2014/main" id="{187A516F-B2E4-4B55-84D8-8D25A41A6D6B}"/>
              </a:ext>
            </a:extLst>
          </p:cNvPr>
          <p:cNvPicPr>
            <a:picLocks noChangeAspect="1"/>
          </p:cNvPicPr>
          <p:nvPr/>
        </p:nvPicPr>
        <p:blipFill>
          <a:blip r:embed="rId2"/>
          <a:stretch>
            <a:fillRect/>
          </a:stretch>
        </p:blipFill>
        <p:spPr>
          <a:xfrm>
            <a:off x="7970390" y="1959232"/>
            <a:ext cx="3861691" cy="4401287"/>
          </a:xfrm>
          <a:prstGeom prst="rect">
            <a:avLst/>
          </a:prstGeom>
        </p:spPr>
      </p:pic>
      <p:sp>
        <p:nvSpPr>
          <p:cNvPr id="11" name="TextBox 10">
            <a:extLst>
              <a:ext uri="{FF2B5EF4-FFF2-40B4-BE49-F238E27FC236}">
                <a16:creationId xmlns:a16="http://schemas.microsoft.com/office/drawing/2014/main" id="{B8FF4834-0515-44B7-A5CB-2679A0FFE5FA}"/>
              </a:ext>
            </a:extLst>
          </p:cNvPr>
          <p:cNvSpPr txBox="1"/>
          <p:nvPr/>
        </p:nvSpPr>
        <p:spPr>
          <a:xfrm>
            <a:off x="7970390" y="6390546"/>
            <a:ext cx="3861691" cy="261610"/>
          </a:xfrm>
          <a:prstGeom prst="rect">
            <a:avLst/>
          </a:prstGeom>
          <a:noFill/>
        </p:spPr>
        <p:txBody>
          <a:bodyPr wrap="square" rtlCol="0">
            <a:spAutoFit/>
          </a:bodyPr>
          <a:lstStyle/>
          <a:p>
            <a:pPr algn="ctr"/>
            <a:r>
              <a:rPr lang="en-GB" sz="1200" dirty="0">
                <a:solidFill>
                  <a:schemeClr val="bg1">
                    <a:lumMod val="95000"/>
                    <a:lumOff val="5000"/>
                  </a:schemeClr>
                </a:solidFill>
              </a:rPr>
              <a:t>Fig. 1 – Shobu Initial Boards</a:t>
            </a:r>
          </a:p>
        </p:txBody>
      </p:sp>
    </p:spTree>
    <p:extLst>
      <p:ext uri="{BB962C8B-B14F-4D97-AF65-F5344CB8AC3E}">
        <p14:creationId xmlns:p14="http://schemas.microsoft.com/office/powerpoint/2010/main" val="1385326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alpha val="8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371599" y="294538"/>
            <a:ext cx="9895951" cy="1033669"/>
          </a:xfrm>
        </p:spPr>
        <p:txBody>
          <a:bodyPr>
            <a:normAutofit/>
          </a:bodyPr>
          <a:lstStyle/>
          <a:p>
            <a:r>
              <a:rPr lang="en-GB" sz="4000" b="1" dirty="0">
                <a:solidFill>
                  <a:srgbClr val="FFFFFF"/>
                </a:solidFill>
              </a:rPr>
              <a:t>References</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371599" y="2318197"/>
            <a:ext cx="9724031" cy="3683358"/>
          </a:xfrm>
        </p:spPr>
        <p:txBody>
          <a:bodyPr anchor="ctr">
            <a:normAutofit/>
          </a:bodyPr>
          <a:lstStyle/>
          <a:p>
            <a:pPr marL="0" indent="0">
              <a:buNone/>
            </a:pPr>
            <a:r>
              <a:rPr lang="en-GB" sz="1400" b="1" dirty="0">
                <a:solidFill>
                  <a:schemeClr val="bg1">
                    <a:lumMod val="95000"/>
                    <a:lumOff val="5000"/>
                  </a:schemeClr>
                </a:solidFill>
              </a:rPr>
              <a:t>https://www.smirkandlaughter.com/shobu</a:t>
            </a:r>
          </a:p>
        </p:txBody>
      </p:sp>
    </p:spTree>
    <p:extLst>
      <p:ext uri="{BB962C8B-B14F-4D97-AF65-F5344CB8AC3E}">
        <p14:creationId xmlns:p14="http://schemas.microsoft.com/office/powerpoint/2010/main" val="1644847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alpha val="8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371599" y="294538"/>
            <a:ext cx="9895951" cy="1033669"/>
          </a:xfrm>
        </p:spPr>
        <p:txBody>
          <a:bodyPr>
            <a:normAutofit/>
          </a:bodyPr>
          <a:lstStyle/>
          <a:p>
            <a:r>
              <a:rPr lang="en-GB" sz="4000" b="1" dirty="0">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371599" y="1891970"/>
            <a:ext cx="9724031" cy="4671492"/>
          </a:xfrm>
        </p:spPr>
        <p:txBody>
          <a:bodyPr anchor="ctr">
            <a:normAutofit/>
          </a:bodyPr>
          <a:lstStyle/>
          <a:p>
            <a:pPr marL="0" indent="0">
              <a:buNone/>
            </a:pPr>
            <a:r>
              <a:rPr lang="en-GB" sz="2000" b="1" dirty="0">
                <a:solidFill>
                  <a:schemeClr val="bg1">
                    <a:lumMod val="95000"/>
                    <a:lumOff val="5000"/>
                  </a:schemeClr>
                </a:solidFill>
              </a:rPr>
              <a:t>State Representation:</a:t>
            </a:r>
            <a:endParaRPr lang="en-GB" sz="1000" b="1" dirty="0">
              <a:solidFill>
                <a:schemeClr val="bg1">
                  <a:lumMod val="95000"/>
                  <a:lumOff val="5000"/>
                </a:schemeClr>
              </a:solidFill>
            </a:endParaRPr>
          </a:p>
          <a:p>
            <a:pPr marL="0" indent="0">
              <a:buNone/>
            </a:pPr>
            <a:r>
              <a:rPr lang="en-GB" sz="1400" dirty="0">
                <a:solidFill>
                  <a:schemeClr val="bg1">
                    <a:lumMod val="95000"/>
                    <a:lumOff val="5000"/>
                  </a:schemeClr>
                </a:solidFill>
              </a:rPr>
              <a:t>4-Dimensional matrix M</a:t>
            </a:r>
            <a:r>
              <a:rPr lang="en-GB" sz="1400" dirty="0">
                <a:solidFill>
                  <a:srgbClr val="0070C0"/>
                </a:solidFill>
              </a:rPr>
              <a:t>[</a:t>
            </a:r>
            <a:r>
              <a:rPr lang="en-GB" sz="1400" dirty="0">
                <a:solidFill>
                  <a:schemeClr val="bg1">
                    <a:lumMod val="95000"/>
                    <a:lumOff val="5000"/>
                  </a:schemeClr>
                </a:solidFill>
              </a:rPr>
              <a:t> H</a:t>
            </a:r>
            <a:r>
              <a:rPr lang="en-GB" sz="1400" dirty="0">
                <a:solidFill>
                  <a:srgbClr val="FF0000"/>
                </a:solidFill>
              </a:rPr>
              <a:t>[</a:t>
            </a:r>
            <a:r>
              <a:rPr lang="en-GB" sz="1400" dirty="0">
                <a:solidFill>
                  <a:schemeClr val="bg1">
                    <a:lumMod val="95000"/>
                    <a:lumOff val="5000"/>
                  </a:schemeClr>
                </a:solidFill>
              </a:rPr>
              <a:t> B</a:t>
            </a:r>
            <a:r>
              <a:rPr lang="en-GB" sz="1400" dirty="0">
                <a:solidFill>
                  <a:srgbClr val="00B050"/>
                </a:solidFill>
              </a:rPr>
              <a:t>[</a:t>
            </a:r>
            <a:r>
              <a:rPr lang="en-GB" sz="1400" dirty="0">
                <a:solidFill>
                  <a:schemeClr val="bg1">
                    <a:lumMod val="95000"/>
                    <a:lumOff val="5000"/>
                  </a:schemeClr>
                </a:solidFill>
              </a:rPr>
              <a:t>4,4</a:t>
            </a:r>
            <a:r>
              <a:rPr lang="en-GB" sz="1400" dirty="0">
                <a:solidFill>
                  <a:srgbClr val="00B050"/>
                </a:solidFill>
              </a:rPr>
              <a:t>]</a:t>
            </a:r>
            <a:r>
              <a:rPr lang="en-GB" sz="1400" dirty="0">
                <a:solidFill>
                  <a:schemeClr val="bg1">
                    <a:lumMod val="95000"/>
                    <a:lumOff val="5000"/>
                  </a:schemeClr>
                </a:solidFill>
              </a:rPr>
              <a:t>, B</a:t>
            </a:r>
            <a:r>
              <a:rPr lang="en-GB" sz="1400" dirty="0">
                <a:solidFill>
                  <a:srgbClr val="00B050"/>
                </a:solidFill>
              </a:rPr>
              <a:t>[</a:t>
            </a:r>
            <a:r>
              <a:rPr lang="en-GB" sz="1400" dirty="0">
                <a:solidFill>
                  <a:schemeClr val="bg1">
                    <a:lumMod val="95000"/>
                    <a:lumOff val="5000"/>
                  </a:schemeClr>
                </a:solidFill>
              </a:rPr>
              <a:t>4,4</a:t>
            </a:r>
            <a:r>
              <a:rPr lang="en-GB" sz="1400" dirty="0">
                <a:solidFill>
                  <a:srgbClr val="00B050"/>
                </a:solidFill>
              </a:rPr>
              <a:t>]</a:t>
            </a:r>
            <a:r>
              <a:rPr lang="en-GB" sz="1400" dirty="0">
                <a:solidFill>
                  <a:schemeClr val="bg1">
                    <a:lumMod val="95000"/>
                    <a:lumOff val="5000"/>
                  </a:schemeClr>
                </a:solidFill>
              </a:rPr>
              <a:t> </a:t>
            </a:r>
            <a:r>
              <a:rPr lang="en-GB" sz="1400" dirty="0">
                <a:solidFill>
                  <a:srgbClr val="FF0000"/>
                </a:solidFill>
              </a:rPr>
              <a:t>]</a:t>
            </a:r>
            <a:r>
              <a:rPr lang="en-GB" sz="1400" dirty="0">
                <a:solidFill>
                  <a:schemeClr val="bg1">
                    <a:lumMod val="95000"/>
                    <a:lumOff val="5000"/>
                  </a:schemeClr>
                </a:solidFill>
              </a:rPr>
              <a:t>, H</a:t>
            </a:r>
            <a:r>
              <a:rPr lang="en-GB" sz="1400" dirty="0">
                <a:solidFill>
                  <a:srgbClr val="FF0000"/>
                </a:solidFill>
              </a:rPr>
              <a:t>[</a:t>
            </a:r>
            <a:r>
              <a:rPr lang="en-GB" sz="1400" dirty="0">
                <a:solidFill>
                  <a:schemeClr val="bg1">
                    <a:lumMod val="95000"/>
                    <a:lumOff val="5000"/>
                  </a:schemeClr>
                </a:solidFill>
              </a:rPr>
              <a:t> B</a:t>
            </a:r>
            <a:r>
              <a:rPr lang="en-GB" sz="1400" dirty="0">
                <a:solidFill>
                  <a:srgbClr val="00B050"/>
                </a:solidFill>
              </a:rPr>
              <a:t>[</a:t>
            </a:r>
            <a:r>
              <a:rPr lang="en-GB" sz="1400" dirty="0">
                <a:solidFill>
                  <a:schemeClr val="bg1">
                    <a:lumMod val="95000"/>
                    <a:lumOff val="5000"/>
                  </a:schemeClr>
                </a:solidFill>
              </a:rPr>
              <a:t>4,4</a:t>
            </a:r>
            <a:r>
              <a:rPr lang="en-GB" sz="1400" dirty="0">
                <a:solidFill>
                  <a:srgbClr val="00B050"/>
                </a:solidFill>
              </a:rPr>
              <a:t>]</a:t>
            </a:r>
            <a:r>
              <a:rPr lang="en-GB" sz="1400" dirty="0">
                <a:solidFill>
                  <a:schemeClr val="bg1">
                    <a:lumMod val="95000"/>
                    <a:lumOff val="5000"/>
                  </a:schemeClr>
                </a:solidFill>
              </a:rPr>
              <a:t>, B</a:t>
            </a:r>
            <a:r>
              <a:rPr lang="en-GB" sz="1400" dirty="0">
                <a:solidFill>
                  <a:srgbClr val="00B050"/>
                </a:solidFill>
              </a:rPr>
              <a:t>[</a:t>
            </a:r>
            <a:r>
              <a:rPr lang="en-GB" sz="1400" dirty="0">
                <a:solidFill>
                  <a:schemeClr val="bg1">
                    <a:lumMod val="95000"/>
                    <a:lumOff val="5000"/>
                  </a:schemeClr>
                </a:solidFill>
              </a:rPr>
              <a:t>4,4</a:t>
            </a:r>
            <a:r>
              <a:rPr lang="en-GB" sz="1400" dirty="0">
                <a:solidFill>
                  <a:srgbClr val="00B050"/>
                </a:solidFill>
              </a:rPr>
              <a:t>]</a:t>
            </a:r>
            <a:r>
              <a:rPr lang="en-GB" sz="1400" dirty="0">
                <a:solidFill>
                  <a:schemeClr val="bg1">
                    <a:lumMod val="95000"/>
                    <a:lumOff val="5000"/>
                  </a:schemeClr>
                </a:solidFill>
              </a:rPr>
              <a:t> </a:t>
            </a:r>
            <a:r>
              <a:rPr lang="en-GB" sz="1400" dirty="0">
                <a:solidFill>
                  <a:srgbClr val="FF0000"/>
                </a:solidFill>
              </a:rPr>
              <a:t>]</a:t>
            </a:r>
            <a:r>
              <a:rPr lang="en-GB" sz="1400" dirty="0">
                <a:solidFill>
                  <a:schemeClr val="bg1">
                    <a:lumMod val="95000"/>
                    <a:lumOff val="5000"/>
                  </a:schemeClr>
                </a:solidFill>
              </a:rPr>
              <a:t> </a:t>
            </a:r>
            <a:r>
              <a:rPr lang="en-GB" sz="1400" dirty="0">
                <a:solidFill>
                  <a:srgbClr val="0070C0"/>
                </a:solidFill>
              </a:rPr>
              <a:t>]</a:t>
            </a:r>
            <a:r>
              <a:rPr lang="en-GB" sz="1400" dirty="0">
                <a:solidFill>
                  <a:schemeClr val="bg1">
                    <a:lumMod val="95000"/>
                    <a:lumOff val="5000"/>
                  </a:schemeClr>
                </a:solidFill>
              </a:rPr>
              <a:t>. State M is a matrix consisting of two H matrices. H represents a player’s homeboard, consisting of two B matrices. B represents a board, consisting of a 4x4 matrix. A board is filled with ‘B’, ‘W’ or ‘ ‘ chars, representing a black piece, a white piece and an empty space, respectively.</a:t>
            </a:r>
          </a:p>
          <a:p>
            <a:pPr marL="0" indent="0">
              <a:buNone/>
            </a:pPr>
            <a:r>
              <a:rPr lang="en-GB" sz="2000" b="1" dirty="0">
                <a:solidFill>
                  <a:schemeClr val="bg1">
                    <a:lumMod val="95000"/>
                    <a:lumOff val="5000"/>
                  </a:schemeClr>
                </a:solidFill>
              </a:rPr>
              <a:t>Initial State:</a:t>
            </a:r>
            <a:endParaRPr lang="en-GB" sz="1000" b="1" dirty="0">
              <a:solidFill>
                <a:schemeClr val="bg1">
                  <a:lumMod val="95000"/>
                  <a:lumOff val="5000"/>
                </a:schemeClr>
              </a:solidFill>
            </a:endParaRPr>
          </a:p>
          <a:p>
            <a:pPr marL="0" indent="0">
              <a:buNone/>
            </a:pPr>
            <a:r>
              <a:rPr lang="en-GB" sz="1400" dirty="0">
                <a:solidFill>
                  <a:schemeClr val="bg1">
                    <a:lumMod val="95000"/>
                    <a:lumOff val="5000"/>
                  </a:schemeClr>
                </a:solidFill>
              </a:rPr>
              <a:t>Each board’s top row is filled with white pieces, bottom row is filled with black pieces and the rest with empty spaces (as shown in Fig. 1)</a:t>
            </a:r>
          </a:p>
          <a:p>
            <a:pPr marL="0" indent="0">
              <a:buNone/>
            </a:pPr>
            <a:r>
              <a:rPr lang="en-GB" sz="2000" b="1" dirty="0">
                <a:solidFill>
                  <a:schemeClr val="bg1">
                    <a:lumMod val="95000"/>
                    <a:lumOff val="5000"/>
                  </a:schemeClr>
                </a:solidFill>
              </a:rPr>
              <a:t>Objective State:</a:t>
            </a:r>
            <a:endParaRPr lang="en-GB" sz="1000" b="1" dirty="0">
              <a:solidFill>
                <a:schemeClr val="bg1">
                  <a:lumMod val="95000"/>
                  <a:lumOff val="5000"/>
                </a:schemeClr>
              </a:solidFill>
            </a:endParaRPr>
          </a:p>
          <a:p>
            <a:pPr marL="0" indent="0">
              <a:buNone/>
            </a:pPr>
            <a:r>
              <a:rPr lang="en-GB" sz="1400" dirty="0">
                <a:solidFill>
                  <a:schemeClr val="bg1">
                    <a:lumMod val="95000"/>
                    <a:lumOff val="5000"/>
                  </a:schemeClr>
                </a:solidFill>
              </a:rPr>
              <a:t>Any state containing a board with only black pieces (and empty spaces), assuming the black player’s perspective.</a:t>
            </a:r>
          </a:p>
          <a:p>
            <a:pPr marL="0" indent="0">
              <a:buNone/>
            </a:pPr>
            <a:r>
              <a:rPr lang="en-GB" sz="2000" b="1" dirty="0">
                <a:solidFill>
                  <a:schemeClr val="bg1">
                    <a:lumMod val="95000"/>
                    <a:lumOff val="5000"/>
                  </a:schemeClr>
                </a:solidFill>
              </a:rPr>
              <a:t>Operators:</a:t>
            </a:r>
            <a:endParaRPr lang="en-GB" sz="1000" b="1" dirty="0">
              <a:solidFill>
                <a:schemeClr val="bg1">
                  <a:lumMod val="95000"/>
                  <a:lumOff val="5000"/>
                </a:schemeClr>
              </a:solidFill>
            </a:endParaRPr>
          </a:p>
          <a:p>
            <a:pPr marL="0" indent="0">
              <a:buNone/>
            </a:pPr>
            <a:r>
              <a:rPr lang="en-GB" sz="1400" dirty="0" err="1">
                <a:solidFill>
                  <a:schemeClr val="bg1">
                    <a:lumMod val="95000"/>
                    <a:lumOff val="5000"/>
                  </a:schemeClr>
                </a:solidFill>
              </a:rPr>
              <a:t>updateBoard</a:t>
            </a:r>
            <a:r>
              <a:rPr lang="en-GB" sz="1400" dirty="0">
                <a:solidFill>
                  <a:schemeClr val="bg1">
                    <a:lumMod val="95000"/>
                    <a:lumOff val="5000"/>
                  </a:schemeClr>
                </a:solidFill>
              </a:rPr>
              <a:t>(</a:t>
            </a:r>
            <a:r>
              <a:rPr lang="en-GB" sz="1400" dirty="0" err="1">
                <a:solidFill>
                  <a:schemeClr val="bg1">
                    <a:lumMod val="95000"/>
                    <a:lumOff val="5000"/>
                  </a:schemeClr>
                </a:solidFill>
              </a:rPr>
              <a:t>passive_piece</a:t>
            </a:r>
            <a:r>
              <a:rPr lang="en-GB" sz="1400" dirty="0">
                <a:solidFill>
                  <a:schemeClr val="bg1">
                    <a:lumMod val="95000"/>
                    <a:lumOff val="5000"/>
                  </a:schemeClr>
                </a:solidFill>
              </a:rPr>
              <a:t>, </a:t>
            </a:r>
            <a:r>
              <a:rPr lang="en-GB" sz="1400" dirty="0" err="1">
                <a:solidFill>
                  <a:schemeClr val="bg1">
                    <a:lumMod val="95000"/>
                    <a:lumOff val="5000"/>
                  </a:schemeClr>
                </a:solidFill>
              </a:rPr>
              <a:t>aggressive_piece</a:t>
            </a:r>
            <a:r>
              <a:rPr lang="en-GB" sz="1400" dirty="0">
                <a:solidFill>
                  <a:schemeClr val="bg1">
                    <a:lumMod val="95000"/>
                    <a:lumOff val="5000"/>
                  </a:schemeClr>
                </a:solidFill>
              </a:rPr>
              <a:t>, offset, piece, </a:t>
            </a:r>
            <a:r>
              <a:rPr lang="en-GB" sz="1400" dirty="0" err="1">
                <a:solidFill>
                  <a:schemeClr val="bg1">
                    <a:lumMod val="95000"/>
                    <a:lumOff val="5000"/>
                  </a:schemeClr>
                </a:solidFill>
              </a:rPr>
              <a:t>other_piece</a:t>
            </a:r>
            <a:r>
              <a:rPr lang="en-GB" sz="1400" dirty="0">
                <a:solidFill>
                  <a:schemeClr val="bg1">
                    <a:lumMod val="95000"/>
                    <a:lumOff val="5000"/>
                  </a:schemeClr>
                </a:solidFill>
              </a:rPr>
              <a:t>)</a:t>
            </a:r>
          </a:p>
          <a:p>
            <a:pPr marL="0" indent="0">
              <a:buNone/>
            </a:pPr>
            <a:r>
              <a:rPr lang="en-GB" sz="2000" b="1" dirty="0">
                <a:solidFill>
                  <a:schemeClr val="bg1">
                    <a:lumMod val="95000"/>
                    <a:lumOff val="5000"/>
                  </a:schemeClr>
                </a:solidFill>
              </a:rPr>
              <a:t>Operator Preconditions:</a:t>
            </a:r>
            <a:endParaRPr lang="en-GB" sz="1000" b="1" dirty="0">
              <a:solidFill>
                <a:schemeClr val="bg1">
                  <a:lumMod val="95000"/>
                  <a:lumOff val="5000"/>
                </a:schemeClr>
              </a:solidFill>
            </a:endParaRPr>
          </a:p>
          <a:p>
            <a:pPr marL="0" indent="0">
              <a:buNone/>
            </a:pPr>
            <a:r>
              <a:rPr lang="en-GB" sz="1400" dirty="0">
                <a:solidFill>
                  <a:schemeClr val="bg1">
                    <a:lumMod val="95000"/>
                    <a:lumOff val="5000"/>
                  </a:schemeClr>
                </a:solidFill>
              </a:rPr>
              <a:t>Both functions </a:t>
            </a:r>
            <a:r>
              <a:rPr lang="en-GB" sz="1400" dirty="0" err="1">
                <a:solidFill>
                  <a:schemeClr val="bg1">
                    <a:lumMod val="95000"/>
                    <a:lumOff val="5000"/>
                  </a:schemeClr>
                </a:solidFill>
              </a:rPr>
              <a:t>legalPassiveMoves</a:t>
            </a:r>
            <a:r>
              <a:rPr lang="en-GB" sz="1400" dirty="0">
                <a:solidFill>
                  <a:schemeClr val="bg1">
                    <a:lumMod val="95000"/>
                    <a:lumOff val="5000"/>
                  </a:schemeClr>
                </a:solidFill>
              </a:rPr>
              <a:t> and </a:t>
            </a:r>
            <a:r>
              <a:rPr lang="en-GB" sz="1400" dirty="0" err="1">
                <a:solidFill>
                  <a:schemeClr val="bg1">
                    <a:lumMod val="95000"/>
                    <a:lumOff val="5000"/>
                  </a:schemeClr>
                </a:solidFill>
              </a:rPr>
              <a:t>legalAgressiveMoves</a:t>
            </a:r>
            <a:r>
              <a:rPr lang="en-GB" sz="1400" dirty="0">
                <a:solidFill>
                  <a:schemeClr val="bg1">
                    <a:lumMod val="95000"/>
                    <a:lumOff val="5000"/>
                  </a:schemeClr>
                </a:solidFill>
              </a:rPr>
              <a:t> must return non-empty amount of options so that a turn can be considered valid.</a:t>
            </a:r>
          </a:p>
          <a:p>
            <a:pPr marL="0" indent="0">
              <a:buNone/>
            </a:pPr>
            <a:endParaRPr lang="en-GB" sz="1400" dirty="0">
              <a:solidFill>
                <a:schemeClr val="bg1">
                  <a:lumMod val="95000"/>
                  <a:lumOff val="5000"/>
                </a:schemeClr>
              </a:solidFill>
            </a:endParaRPr>
          </a:p>
        </p:txBody>
      </p:sp>
    </p:spTree>
    <p:extLst>
      <p:ext uri="{BB962C8B-B14F-4D97-AF65-F5344CB8AC3E}">
        <p14:creationId xmlns:p14="http://schemas.microsoft.com/office/powerpoint/2010/main" val="1692016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alpha val="8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371599" y="294538"/>
            <a:ext cx="9895951" cy="1033669"/>
          </a:xfrm>
        </p:spPr>
        <p:txBody>
          <a:bodyPr>
            <a:normAutofit/>
          </a:bodyPr>
          <a:lstStyle/>
          <a:p>
            <a:r>
              <a:rPr lang="en-GB" sz="4000" b="1" dirty="0">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371600" y="1891970"/>
            <a:ext cx="9723600" cy="4671492"/>
          </a:xfrm>
        </p:spPr>
        <p:txBody>
          <a:bodyPr anchor="ctr">
            <a:normAutofit lnSpcReduction="10000"/>
          </a:bodyPr>
          <a:lstStyle/>
          <a:p>
            <a:pPr marL="0" indent="0">
              <a:buNone/>
            </a:pPr>
            <a:r>
              <a:rPr lang="en-GB" sz="2000" b="1" dirty="0">
                <a:solidFill>
                  <a:schemeClr val="bg1">
                    <a:lumMod val="95000"/>
                    <a:lumOff val="5000"/>
                  </a:schemeClr>
                </a:solidFill>
              </a:rPr>
              <a:t>Operator Preconditions (continuation):</a:t>
            </a:r>
            <a:endParaRPr lang="en-GB" sz="1400" dirty="0">
              <a:solidFill>
                <a:schemeClr val="bg1">
                  <a:lumMod val="95000"/>
                  <a:lumOff val="5000"/>
                </a:schemeClr>
              </a:solidFill>
            </a:endParaRPr>
          </a:p>
          <a:p>
            <a:pPr marL="0" indent="0">
              <a:buNone/>
            </a:pPr>
            <a:r>
              <a:rPr lang="en-GB" sz="1400" dirty="0">
                <a:solidFill>
                  <a:schemeClr val="bg1">
                    <a:lumMod val="95000"/>
                    <a:lumOff val="5000"/>
                  </a:schemeClr>
                </a:solidFill>
              </a:rPr>
              <a:t>“</a:t>
            </a:r>
            <a:r>
              <a:rPr lang="en-GB" sz="1400" dirty="0" err="1">
                <a:solidFill>
                  <a:schemeClr val="bg1">
                    <a:lumMod val="95000"/>
                    <a:lumOff val="5000"/>
                  </a:schemeClr>
                </a:solidFill>
              </a:rPr>
              <a:t>legalPassiveMoves</a:t>
            </a:r>
            <a:r>
              <a:rPr lang="en-GB" sz="1400" dirty="0">
                <a:solidFill>
                  <a:schemeClr val="bg1">
                    <a:lumMod val="95000"/>
                    <a:lumOff val="5000"/>
                  </a:schemeClr>
                </a:solidFill>
              </a:rPr>
              <a:t>”, returns which pieces can perform a passive move, for a given movement and board colour.</a:t>
            </a:r>
          </a:p>
          <a:p>
            <a:pPr marL="0" indent="0">
              <a:buNone/>
            </a:pPr>
            <a:endParaRPr lang="en-GB" sz="1400" dirty="0">
              <a:solidFill>
                <a:schemeClr val="bg1">
                  <a:lumMod val="95000"/>
                  <a:lumOff val="5000"/>
                </a:schemeClr>
              </a:solidFill>
            </a:endParaRPr>
          </a:p>
          <a:p>
            <a:pPr marL="0" indent="0">
              <a:buNone/>
            </a:pPr>
            <a:r>
              <a:rPr lang="en-GB" sz="1000" b="1" dirty="0">
                <a:solidFill>
                  <a:schemeClr val="bg1">
                    <a:lumMod val="95000"/>
                    <a:lumOff val="5000"/>
                  </a:schemeClr>
                </a:solidFill>
                <a:latin typeface="Consolas" panose="020B0609020204030204" pitchFamily="49" charset="0"/>
              </a:rPr>
              <a:t>def </a:t>
            </a:r>
            <a:r>
              <a:rPr lang="en-GB" sz="1000" b="1" dirty="0" err="1">
                <a:solidFill>
                  <a:schemeClr val="bg1">
                    <a:lumMod val="95000"/>
                    <a:lumOff val="5000"/>
                  </a:schemeClr>
                </a:solidFill>
                <a:latin typeface="Consolas" panose="020B0609020204030204" pitchFamily="49" charset="0"/>
              </a:rPr>
              <a:t>legalPassiveMoves</a:t>
            </a:r>
            <a:r>
              <a:rPr lang="en-GB" sz="1000" b="1" dirty="0">
                <a:solidFill>
                  <a:schemeClr val="bg1">
                    <a:lumMod val="95000"/>
                    <a:lumOff val="5000"/>
                  </a:schemeClr>
                </a:solidFill>
                <a:latin typeface="Consolas" panose="020B0609020204030204" pitchFamily="49" charset="0"/>
              </a:rPr>
              <a:t>(self, </a:t>
            </a:r>
            <a:r>
              <a:rPr lang="en-GB" sz="1000" b="1" dirty="0" err="1">
                <a:solidFill>
                  <a:schemeClr val="bg1">
                    <a:lumMod val="95000"/>
                    <a:lumOff val="5000"/>
                  </a:schemeClr>
                </a:solidFill>
                <a:latin typeface="Consolas" panose="020B0609020204030204" pitchFamily="49" charset="0"/>
              </a:rPr>
              <a:t>color_side</a:t>
            </a:r>
            <a:r>
              <a:rPr lang="en-GB" sz="1000" b="1" dirty="0">
                <a:solidFill>
                  <a:schemeClr val="bg1">
                    <a:lumMod val="95000"/>
                    <a:lumOff val="5000"/>
                  </a:schemeClr>
                </a:solidFill>
                <a:latin typeface="Consolas" panose="020B0609020204030204" pitchFamily="49" charset="0"/>
              </a:rPr>
              <a:t>, </a:t>
            </a:r>
            <a:r>
              <a:rPr lang="en-GB" sz="1000" b="1" dirty="0" err="1">
                <a:solidFill>
                  <a:schemeClr val="bg1">
                    <a:lumMod val="95000"/>
                    <a:lumOff val="5000"/>
                  </a:schemeClr>
                </a:solidFill>
                <a:latin typeface="Consolas" panose="020B0609020204030204" pitchFamily="49" charset="0"/>
              </a:rPr>
              <a:t>row_index</a:t>
            </a:r>
            <a:r>
              <a:rPr lang="en-GB" sz="1000" b="1" dirty="0">
                <a:solidFill>
                  <a:schemeClr val="bg1">
                    <a:lumMod val="95000"/>
                    <a:lumOff val="5000"/>
                  </a:schemeClr>
                </a:solidFill>
                <a:latin typeface="Consolas" panose="020B0609020204030204" pitchFamily="49" charset="0"/>
              </a:rPr>
              <a:t>, </a:t>
            </a:r>
            <a:r>
              <a:rPr lang="en-GB" sz="1000" b="1" dirty="0" err="1">
                <a:solidFill>
                  <a:schemeClr val="bg1">
                    <a:lumMod val="95000"/>
                    <a:lumOff val="5000"/>
                  </a:schemeClr>
                </a:solidFill>
                <a:latin typeface="Consolas" panose="020B0609020204030204" pitchFamily="49" charset="0"/>
              </a:rPr>
              <a:t>col_index</a:t>
            </a:r>
            <a:r>
              <a:rPr lang="en-GB" sz="1000" b="1" dirty="0">
                <a:solidFill>
                  <a:schemeClr val="bg1">
                    <a:lumMod val="95000"/>
                    <a:lumOff val="5000"/>
                  </a:schemeClr>
                </a:solidFill>
                <a:latin typeface="Consolas" panose="020B0609020204030204" pitchFamily="49" charset="0"/>
              </a:rPr>
              <a:t>):</a:t>
            </a:r>
          </a:p>
          <a:p>
            <a:pPr marL="0" indent="0">
              <a:buNone/>
            </a:pPr>
            <a:r>
              <a:rPr lang="en-GB" sz="1000" dirty="0">
                <a:solidFill>
                  <a:schemeClr val="bg1">
                    <a:lumMod val="95000"/>
                    <a:lumOff val="5000"/>
                  </a:schemeClr>
                </a:solidFill>
                <a:latin typeface="Consolas" panose="020B0609020204030204" pitchFamily="49" charset="0"/>
              </a:rPr>
              <a:t>    options = []</a:t>
            </a:r>
          </a:p>
          <a:p>
            <a:pPr marL="0" indent="0">
              <a:buNone/>
            </a:pPr>
            <a:r>
              <a:rPr lang="en-GB" sz="1000" dirty="0">
                <a:solidFill>
                  <a:schemeClr val="bg1">
                    <a:lumMod val="95000"/>
                    <a:lumOff val="5000"/>
                  </a:schemeClr>
                </a:solidFill>
                <a:latin typeface="Consolas" panose="020B0609020204030204" pitchFamily="49" charset="0"/>
              </a:rPr>
              <a:t>    for </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 in range(</a:t>
            </a:r>
            <a:r>
              <a:rPr lang="en-GB" sz="1000" dirty="0" err="1">
                <a:solidFill>
                  <a:schemeClr val="bg1">
                    <a:lumMod val="95000"/>
                    <a:lumOff val="5000"/>
                  </a:schemeClr>
                </a:solidFill>
                <a:latin typeface="Consolas" panose="020B0609020204030204" pitchFamily="49" charset="0"/>
              </a:rPr>
              <a:t>row_index</a:t>
            </a:r>
            <a:r>
              <a:rPr lang="en-GB" sz="1000" dirty="0">
                <a:solidFill>
                  <a:schemeClr val="bg1">
                    <a:lumMod val="95000"/>
                    <a:lumOff val="5000"/>
                  </a:schemeClr>
                </a:solidFill>
                <a:latin typeface="Consolas" panose="020B0609020204030204" pitchFamily="49" charset="0"/>
              </a:rPr>
              <a:t> - 2, </a:t>
            </a:r>
            <a:r>
              <a:rPr lang="en-GB" sz="1000" dirty="0" err="1">
                <a:solidFill>
                  <a:schemeClr val="bg1">
                    <a:lumMod val="95000"/>
                    <a:lumOff val="5000"/>
                  </a:schemeClr>
                </a:solidFill>
                <a:latin typeface="Consolas" panose="020B0609020204030204" pitchFamily="49" charset="0"/>
              </a:rPr>
              <a:t>row_index</a:t>
            </a:r>
            <a:r>
              <a:rPr lang="en-GB" sz="1000" dirty="0">
                <a:solidFill>
                  <a:schemeClr val="bg1">
                    <a:lumMod val="95000"/>
                    <a:lumOff val="5000"/>
                  </a:schemeClr>
                </a:solidFill>
                <a:latin typeface="Consolas" panose="020B0609020204030204" pitchFamily="49" charset="0"/>
              </a:rPr>
              <a:t> + 3):  # 2 rows behind, 2 rows ahead</a:t>
            </a:r>
          </a:p>
          <a:p>
            <a:pPr marL="0" indent="0">
              <a:buNone/>
            </a:pPr>
            <a:r>
              <a:rPr lang="en-GB" sz="1000" dirty="0">
                <a:solidFill>
                  <a:schemeClr val="bg1">
                    <a:lumMod val="95000"/>
                    <a:lumOff val="5000"/>
                  </a:schemeClr>
                </a:solidFill>
                <a:latin typeface="Consolas" panose="020B0609020204030204" pitchFamily="49" charset="0"/>
              </a:rPr>
              <a:t>        if(</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 &lt; 0 or </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 &gt; 3): continue</a:t>
            </a:r>
          </a:p>
          <a:p>
            <a:pPr marL="0" indent="0">
              <a:buNone/>
            </a:pPr>
            <a:r>
              <a:rPr lang="en-GB" sz="1000" dirty="0">
                <a:solidFill>
                  <a:schemeClr val="bg1">
                    <a:lumMod val="95000"/>
                    <a:lumOff val="5000"/>
                  </a:schemeClr>
                </a:solidFill>
                <a:latin typeface="Consolas" panose="020B0609020204030204" pitchFamily="49" charset="0"/>
              </a:rPr>
              <a:t>        for j in range(</a:t>
            </a:r>
            <a:r>
              <a:rPr lang="en-GB" sz="1000" dirty="0" err="1">
                <a:solidFill>
                  <a:schemeClr val="bg1">
                    <a:lumMod val="95000"/>
                    <a:lumOff val="5000"/>
                  </a:schemeClr>
                </a:solidFill>
                <a:latin typeface="Consolas" panose="020B0609020204030204" pitchFamily="49" charset="0"/>
              </a:rPr>
              <a:t>col_index</a:t>
            </a:r>
            <a:r>
              <a:rPr lang="en-GB" sz="1000" dirty="0">
                <a:solidFill>
                  <a:schemeClr val="bg1">
                    <a:lumMod val="95000"/>
                    <a:lumOff val="5000"/>
                  </a:schemeClr>
                </a:solidFill>
                <a:latin typeface="Consolas" panose="020B0609020204030204" pitchFamily="49" charset="0"/>
              </a:rPr>
              <a:t> - 2, </a:t>
            </a:r>
            <a:r>
              <a:rPr lang="en-GB" sz="1000" dirty="0" err="1">
                <a:solidFill>
                  <a:schemeClr val="bg1">
                    <a:lumMod val="95000"/>
                    <a:lumOff val="5000"/>
                  </a:schemeClr>
                </a:solidFill>
                <a:latin typeface="Consolas" panose="020B0609020204030204" pitchFamily="49" charset="0"/>
              </a:rPr>
              <a:t>col_index</a:t>
            </a:r>
            <a:r>
              <a:rPr lang="en-GB" sz="1000" dirty="0">
                <a:solidFill>
                  <a:schemeClr val="bg1">
                    <a:lumMod val="95000"/>
                    <a:lumOff val="5000"/>
                  </a:schemeClr>
                </a:solidFill>
                <a:latin typeface="Consolas" panose="020B0609020204030204" pitchFamily="49" charset="0"/>
              </a:rPr>
              <a:t> + 3):  # 2 cols behind, 2 cols ahead</a:t>
            </a:r>
          </a:p>
          <a:p>
            <a:pPr marL="0" indent="0">
              <a:buNone/>
            </a:pPr>
            <a:r>
              <a:rPr lang="en-GB" sz="1000" dirty="0">
                <a:solidFill>
                  <a:schemeClr val="bg1">
                    <a:lumMod val="95000"/>
                    <a:lumOff val="5000"/>
                  </a:schemeClr>
                </a:solidFill>
                <a:latin typeface="Consolas" panose="020B0609020204030204" pitchFamily="49" charset="0"/>
              </a:rPr>
              <a:t>            if(j &lt; 0 or j &gt; 3): continue</a:t>
            </a:r>
          </a:p>
          <a:p>
            <a:pPr marL="0" indent="0">
              <a:buNone/>
            </a:pPr>
            <a:r>
              <a:rPr lang="en-GB" sz="1000" dirty="0">
                <a:solidFill>
                  <a:schemeClr val="bg1">
                    <a:lumMod val="95000"/>
                    <a:lumOff val="5000"/>
                  </a:schemeClr>
                </a:solidFill>
                <a:latin typeface="Consolas" panose="020B0609020204030204" pitchFamily="49" charset="0"/>
              </a:rPr>
              <a:t>            if(((</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 == </a:t>
            </a:r>
            <a:r>
              <a:rPr lang="en-GB" sz="1000" dirty="0" err="1">
                <a:solidFill>
                  <a:schemeClr val="bg1">
                    <a:lumMod val="95000"/>
                    <a:lumOff val="5000"/>
                  </a:schemeClr>
                </a:solidFill>
                <a:latin typeface="Consolas" panose="020B0609020204030204" pitchFamily="49" charset="0"/>
              </a:rPr>
              <a:t>row_index</a:t>
            </a:r>
            <a:r>
              <a:rPr lang="en-GB" sz="1000" dirty="0">
                <a:solidFill>
                  <a:schemeClr val="bg1">
                    <a:lumMod val="95000"/>
                    <a:lumOff val="5000"/>
                  </a:schemeClr>
                </a:solidFill>
                <a:latin typeface="Consolas" panose="020B0609020204030204" pitchFamily="49" charset="0"/>
              </a:rPr>
              <a:t> - 2 or </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 == </a:t>
            </a:r>
            <a:r>
              <a:rPr lang="en-GB" sz="1000" dirty="0" err="1">
                <a:solidFill>
                  <a:schemeClr val="bg1">
                    <a:lumMod val="95000"/>
                    <a:lumOff val="5000"/>
                  </a:schemeClr>
                </a:solidFill>
                <a:latin typeface="Consolas" panose="020B0609020204030204" pitchFamily="49" charset="0"/>
              </a:rPr>
              <a:t>row_index</a:t>
            </a:r>
            <a:r>
              <a:rPr lang="en-GB" sz="1000" dirty="0">
                <a:solidFill>
                  <a:schemeClr val="bg1">
                    <a:lumMod val="95000"/>
                    <a:lumOff val="5000"/>
                  </a:schemeClr>
                </a:solidFill>
                <a:latin typeface="Consolas" panose="020B0609020204030204" pitchFamily="49" charset="0"/>
              </a:rPr>
              <a:t> + 2) and (j == </a:t>
            </a:r>
            <a:r>
              <a:rPr lang="en-GB" sz="1000" dirty="0" err="1">
                <a:solidFill>
                  <a:schemeClr val="bg1">
                    <a:lumMod val="95000"/>
                    <a:lumOff val="5000"/>
                  </a:schemeClr>
                </a:solidFill>
                <a:latin typeface="Consolas" panose="020B0609020204030204" pitchFamily="49" charset="0"/>
              </a:rPr>
              <a:t>col_index</a:t>
            </a:r>
            <a:r>
              <a:rPr lang="en-GB" sz="1000" dirty="0">
                <a:solidFill>
                  <a:schemeClr val="bg1">
                    <a:lumMod val="95000"/>
                    <a:lumOff val="5000"/>
                  </a:schemeClr>
                </a:solidFill>
                <a:latin typeface="Consolas" panose="020B0609020204030204" pitchFamily="49" charset="0"/>
              </a:rPr>
              <a:t> - 1 or j == </a:t>
            </a:r>
            <a:r>
              <a:rPr lang="en-GB" sz="1000" dirty="0" err="1">
                <a:solidFill>
                  <a:schemeClr val="bg1">
                    <a:lumMod val="95000"/>
                    <a:lumOff val="5000"/>
                  </a:schemeClr>
                </a:solidFill>
                <a:latin typeface="Consolas" panose="020B0609020204030204" pitchFamily="49" charset="0"/>
              </a:rPr>
              <a:t>col_index</a:t>
            </a:r>
            <a:r>
              <a:rPr lang="en-GB" sz="1000" dirty="0">
                <a:solidFill>
                  <a:schemeClr val="bg1">
                    <a:lumMod val="95000"/>
                    <a:lumOff val="5000"/>
                  </a:schemeClr>
                </a:solidFill>
                <a:latin typeface="Consolas" panose="020B0609020204030204" pitchFamily="49" charset="0"/>
              </a:rPr>
              <a:t> + 1)) or </a:t>
            </a:r>
          </a:p>
          <a:p>
            <a:pPr marL="0" indent="0">
              <a:buNone/>
            </a:pPr>
            <a:r>
              <a:rPr lang="en-GB" sz="1000" dirty="0">
                <a:solidFill>
                  <a:schemeClr val="bg1">
                    <a:lumMod val="95000"/>
                    <a:lumOff val="5000"/>
                  </a:schemeClr>
                </a:solidFill>
                <a:latin typeface="Consolas" panose="020B0609020204030204" pitchFamily="49" charset="0"/>
              </a:rPr>
              <a:t>              (((</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 == </a:t>
            </a:r>
            <a:r>
              <a:rPr lang="en-GB" sz="1000" dirty="0" err="1">
                <a:solidFill>
                  <a:schemeClr val="bg1">
                    <a:lumMod val="95000"/>
                    <a:lumOff val="5000"/>
                  </a:schemeClr>
                </a:solidFill>
                <a:latin typeface="Consolas" panose="020B0609020204030204" pitchFamily="49" charset="0"/>
              </a:rPr>
              <a:t>row_index</a:t>
            </a:r>
            <a:r>
              <a:rPr lang="en-GB" sz="1000" dirty="0">
                <a:solidFill>
                  <a:schemeClr val="bg1">
                    <a:lumMod val="95000"/>
                    <a:lumOff val="5000"/>
                  </a:schemeClr>
                </a:solidFill>
                <a:latin typeface="Consolas" panose="020B0609020204030204" pitchFamily="49" charset="0"/>
              </a:rPr>
              <a:t> - 1 or </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 == </a:t>
            </a:r>
            <a:r>
              <a:rPr lang="en-GB" sz="1000" dirty="0" err="1">
                <a:solidFill>
                  <a:schemeClr val="bg1">
                    <a:lumMod val="95000"/>
                    <a:lumOff val="5000"/>
                  </a:schemeClr>
                </a:solidFill>
                <a:latin typeface="Consolas" panose="020B0609020204030204" pitchFamily="49" charset="0"/>
              </a:rPr>
              <a:t>row_index</a:t>
            </a:r>
            <a:r>
              <a:rPr lang="en-GB" sz="1000" dirty="0">
                <a:solidFill>
                  <a:schemeClr val="bg1">
                    <a:lumMod val="95000"/>
                    <a:lumOff val="5000"/>
                  </a:schemeClr>
                </a:solidFill>
                <a:latin typeface="Consolas" panose="020B0609020204030204" pitchFamily="49" charset="0"/>
              </a:rPr>
              <a:t> + 1) and (j == </a:t>
            </a:r>
            <a:r>
              <a:rPr lang="en-GB" sz="1000" dirty="0" err="1">
                <a:solidFill>
                  <a:schemeClr val="bg1">
                    <a:lumMod val="95000"/>
                    <a:lumOff val="5000"/>
                  </a:schemeClr>
                </a:solidFill>
                <a:latin typeface="Consolas" panose="020B0609020204030204" pitchFamily="49" charset="0"/>
              </a:rPr>
              <a:t>col_index</a:t>
            </a:r>
            <a:r>
              <a:rPr lang="en-GB" sz="1000" dirty="0">
                <a:solidFill>
                  <a:schemeClr val="bg1">
                    <a:lumMod val="95000"/>
                    <a:lumOff val="5000"/>
                  </a:schemeClr>
                </a:solidFill>
                <a:latin typeface="Consolas" panose="020B0609020204030204" pitchFamily="49" charset="0"/>
              </a:rPr>
              <a:t> - 2 or j == </a:t>
            </a:r>
            <a:r>
              <a:rPr lang="en-GB" sz="1000" dirty="0" err="1">
                <a:solidFill>
                  <a:schemeClr val="bg1">
                    <a:lumMod val="95000"/>
                    <a:lumOff val="5000"/>
                  </a:schemeClr>
                </a:solidFill>
                <a:latin typeface="Consolas" panose="020B0609020204030204" pitchFamily="49" charset="0"/>
              </a:rPr>
              <a:t>col_index</a:t>
            </a:r>
            <a:r>
              <a:rPr lang="en-GB" sz="1000" dirty="0">
                <a:solidFill>
                  <a:schemeClr val="bg1">
                    <a:lumMod val="95000"/>
                    <a:lumOff val="5000"/>
                  </a:schemeClr>
                </a:solidFill>
                <a:latin typeface="Consolas" panose="020B0609020204030204" pitchFamily="49" charset="0"/>
              </a:rPr>
              <a:t> + 2)))): continue</a:t>
            </a:r>
          </a:p>
          <a:p>
            <a:pPr marL="0" indent="0">
              <a:buNone/>
            </a:pPr>
            <a:r>
              <a:rPr lang="en-GB" sz="1000" dirty="0">
                <a:solidFill>
                  <a:schemeClr val="bg1">
                    <a:lumMod val="95000"/>
                    <a:lumOff val="5000"/>
                  </a:schemeClr>
                </a:solidFill>
                <a:latin typeface="Consolas" panose="020B0609020204030204" pitchFamily="49" charset="0"/>
              </a:rPr>
              <a:t>            if(</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 == </a:t>
            </a:r>
            <a:r>
              <a:rPr lang="en-GB" sz="1000" dirty="0" err="1">
                <a:solidFill>
                  <a:schemeClr val="bg1">
                    <a:lumMod val="95000"/>
                    <a:lumOff val="5000"/>
                  </a:schemeClr>
                </a:solidFill>
                <a:latin typeface="Consolas" panose="020B0609020204030204" pitchFamily="49" charset="0"/>
              </a:rPr>
              <a:t>row_index</a:t>
            </a:r>
            <a:r>
              <a:rPr lang="en-GB" sz="1000" dirty="0">
                <a:solidFill>
                  <a:schemeClr val="bg1">
                    <a:lumMod val="95000"/>
                    <a:lumOff val="5000"/>
                  </a:schemeClr>
                </a:solidFill>
                <a:latin typeface="Consolas" panose="020B0609020204030204" pitchFamily="49" charset="0"/>
              </a:rPr>
              <a:t> - 2 or </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 == </a:t>
            </a:r>
            <a:r>
              <a:rPr lang="en-GB" sz="1000" dirty="0" err="1">
                <a:solidFill>
                  <a:schemeClr val="bg1">
                    <a:lumMod val="95000"/>
                    <a:lumOff val="5000"/>
                  </a:schemeClr>
                </a:solidFill>
                <a:latin typeface="Consolas" panose="020B0609020204030204" pitchFamily="49" charset="0"/>
              </a:rPr>
              <a:t>row_index</a:t>
            </a:r>
            <a:r>
              <a:rPr lang="en-GB" sz="1000" dirty="0">
                <a:solidFill>
                  <a:schemeClr val="bg1">
                    <a:lumMod val="95000"/>
                    <a:lumOff val="5000"/>
                  </a:schemeClr>
                </a:solidFill>
                <a:latin typeface="Consolas" panose="020B0609020204030204" pitchFamily="49" charset="0"/>
              </a:rPr>
              <a:t> + 2 or j == </a:t>
            </a:r>
            <a:r>
              <a:rPr lang="en-GB" sz="1000" dirty="0" err="1">
                <a:solidFill>
                  <a:schemeClr val="bg1">
                    <a:lumMod val="95000"/>
                    <a:lumOff val="5000"/>
                  </a:schemeClr>
                </a:solidFill>
                <a:latin typeface="Consolas" panose="020B0609020204030204" pitchFamily="49" charset="0"/>
              </a:rPr>
              <a:t>col_index</a:t>
            </a:r>
            <a:r>
              <a:rPr lang="en-GB" sz="1000" dirty="0">
                <a:solidFill>
                  <a:schemeClr val="bg1">
                    <a:lumMod val="95000"/>
                    <a:lumOff val="5000"/>
                  </a:schemeClr>
                </a:solidFill>
                <a:latin typeface="Consolas" panose="020B0609020204030204" pitchFamily="49" charset="0"/>
              </a:rPr>
              <a:t> - 2 or j == </a:t>
            </a:r>
            <a:r>
              <a:rPr lang="en-GB" sz="1000" dirty="0" err="1">
                <a:solidFill>
                  <a:schemeClr val="bg1">
                    <a:lumMod val="95000"/>
                    <a:lumOff val="5000"/>
                  </a:schemeClr>
                </a:solidFill>
                <a:latin typeface="Consolas" panose="020B0609020204030204" pitchFamily="49" charset="0"/>
              </a:rPr>
              <a:t>col_index</a:t>
            </a:r>
            <a:r>
              <a:rPr lang="en-GB" sz="1000" dirty="0">
                <a:solidFill>
                  <a:schemeClr val="bg1">
                    <a:lumMod val="95000"/>
                    <a:lumOff val="5000"/>
                  </a:schemeClr>
                </a:solidFill>
                <a:latin typeface="Consolas" panose="020B0609020204030204" pitchFamily="49" charset="0"/>
              </a:rPr>
              <a:t> + 2):</a:t>
            </a:r>
          </a:p>
          <a:p>
            <a:pPr marL="0" indent="0">
              <a:buNone/>
            </a:pPr>
            <a:r>
              <a:rPr lang="en-GB" sz="1000" dirty="0">
                <a:solidFill>
                  <a:schemeClr val="bg1">
                    <a:lumMod val="95000"/>
                    <a:lumOff val="5000"/>
                  </a:schemeClr>
                </a:solidFill>
                <a:latin typeface="Consolas" panose="020B0609020204030204" pitchFamily="49" charset="0"/>
              </a:rPr>
              <a:t>                </a:t>
            </a:r>
            <a:r>
              <a:rPr lang="en-GB" sz="1000" dirty="0" err="1">
                <a:solidFill>
                  <a:schemeClr val="bg1">
                    <a:lumMod val="95000"/>
                    <a:lumOff val="5000"/>
                  </a:schemeClr>
                </a:solidFill>
                <a:latin typeface="Consolas" panose="020B0609020204030204" pitchFamily="49" charset="0"/>
              </a:rPr>
              <a:t>middle_i</a:t>
            </a:r>
            <a:r>
              <a:rPr lang="en-GB" sz="1000" dirty="0">
                <a:solidFill>
                  <a:schemeClr val="bg1">
                    <a:lumMod val="95000"/>
                    <a:lumOff val="5000"/>
                  </a:schemeClr>
                </a:solidFill>
                <a:latin typeface="Consolas" panose="020B0609020204030204" pitchFamily="49" charset="0"/>
              </a:rPr>
              <a:t> = int((</a:t>
            </a:r>
            <a:r>
              <a:rPr lang="en-GB" sz="1000" dirty="0" err="1">
                <a:solidFill>
                  <a:schemeClr val="bg1">
                    <a:lumMod val="95000"/>
                    <a:lumOff val="5000"/>
                  </a:schemeClr>
                </a:solidFill>
                <a:latin typeface="Consolas" panose="020B0609020204030204" pitchFamily="49" charset="0"/>
              </a:rPr>
              <a:t>row_index</a:t>
            </a:r>
            <a:r>
              <a:rPr lang="en-GB" sz="1000" dirty="0">
                <a:solidFill>
                  <a:schemeClr val="bg1">
                    <a:lumMod val="95000"/>
                    <a:lumOff val="5000"/>
                  </a:schemeClr>
                </a:solidFill>
                <a:latin typeface="Consolas" panose="020B0609020204030204" pitchFamily="49" charset="0"/>
              </a:rPr>
              <a:t> + </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)/2)</a:t>
            </a:r>
          </a:p>
          <a:p>
            <a:pPr marL="0" indent="0">
              <a:buNone/>
            </a:pPr>
            <a:r>
              <a:rPr lang="en-GB" sz="1000" dirty="0">
                <a:solidFill>
                  <a:schemeClr val="bg1">
                    <a:lumMod val="95000"/>
                    <a:lumOff val="5000"/>
                  </a:schemeClr>
                </a:solidFill>
                <a:latin typeface="Consolas" panose="020B0609020204030204" pitchFamily="49" charset="0"/>
              </a:rPr>
              <a:t>                </a:t>
            </a:r>
            <a:r>
              <a:rPr lang="en-GB" sz="1000" dirty="0" err="1">
                <a:solidFill>
                  <a:schemeClr val="bg1">
                    <a:lumMod val="95000"/>
                    <a:lumOff val="5000"/>
                  </a:schemeClr>
                </a:solidFill>
                <a:latin typeface="Consolas" panose="020B0609020204030204" pitchFamily="49" charset="0"/>
              </a:rPr>
              <a:t>middle_j</a:t>
            </a:r>
            <a:r>
              <a:rPr lang="en-GB" sz="1000" dirty="0">
                <a:solidFill>
                  <a:schemeClr val="bg1">
                    <a:lumMod val="95000"/>
                    <a:lumOff val="5000"/>
                  </a:schemeClr>
                </a:solidFill>
                <a:latin typeface="Consolas" panose="020B0609020204030204" pitchFamily="49" charset="0"/>
              </a:rPr>
              <a:t> = int((</a:t>
            </a:r>
            <a:r>
              <a:rPr lang="en-GB" sz="1000" dirty="0" err="1">
                <a:solidFill>
                  <a:schemeClr val="bg1">
                    <a:lumMod val="95000"/>
                    <a:lumOff val="5000"/>
                  </a:schemeClr>
                </a:solidFill>
                <a:latin typeface="Consolas" panose="020B0609020204030204" pitchFamily="49" charset="0"/>
              </a:rPr>
              <a:t>col_index</a:t>
            </a:r>
            <a:r>
              <a:rPr lang="en-GB" sz="1000" dirty="0">
                <a:solidFill>
                  <a:schemeClr val="bg1">
                    <a:lumMod val="95000"/>
                    <a:lumOff val="5000"/>
                  </a:schemeClr>
                </a:solidFill>
                <a:latin typeface="Consolas" panose="020B0609020204030204" pitchFamily="49" charset="0"/>
              </a:rPr>
              <a:t> + j)/2)</a:t>
            </a:r>
          </a:p>
          <a:p>
            <a:pPr marL="0" indent="0">
              <a:buNone/>
            </a:pPr>
            <a:r>
              <a:rPr lang="en-GB" sz="1000" dirty="0">
                <a:solidFill>
                  <a:schemeClr val="bg1">
                    <a:lumMod val="95000"/>
                    <a:lumOff val="5000"/>
                  </a:schemeClr>
                </a:solidFill>
                <a:latin typeface="Consolas" panose="020B0609020204030204" pitchFamily="49" charset="0"/>
              </a:rPr>
              <a:t>                        if(</a:t>
            </a:r>
            <a:r>
              <a:rPr lang="en-GB" sz="1000" dirty="0" err="1">
                <a:solidFill>
                  <a:schemeClr val="bg1">
                    <a:lumMod val="95000"/>
                    <a:lumOff val="5000"/>
                  </a:schemeClr>
                </a:solidFill>
                <a:latin typeface="Consolas" panose="020B0609020204030204" pitchFamily="49" charset="0"/>
              </a:rPr>
              <a:t>self.board.boards</a:t>
            </a:r>
            <a:r>
              <a:rPr lang="en-GB" sz="1000" dirty="0">
                <a:solidFill>
                  <a:schemeClr val="bg1">
                    <a:lumMod val="95000"/>
                    <a:lumOff val="5000"/>
                  </a:schemeClr>
                </a:solidFill>
                <a:latin typeface="Consolas" panose="020B0609020204030204" pitchFamily="49" charset="0"/>
              </a:rPr>
              <a:t>[</a:t>
            </a:r>
            <a:r>
              <a:rPr lang="en-GB" sz="1000" dirty="0" err="1">
                <a:solidFill>
                  <a:schemeClr val="bg1">
                    <a:lumMod val="95000"/>
                    <a:lumOff val="5000"/>
                  </a:schemeClr>
                </a:solidFill>
                <a:latin typeface="Consolas" panose="020B0609020204030204" pitchFamily="49" charset="0"/>
              </a:rPr>
              <a:t>self.player</a:t>
            </a:r>
            <a:r>
              <a:rPr lang="en-GB" sz="1000" dirty="0">
                <a:solidFill>
                  <a:schemeClr val="bg1">
                    <a:lumMod val="95000"/>
                    <a:lumOff val="5000"/>
                  </a:schemeClr>
                </a:solidFill>
                <a:latin typeface="Consolas" panose="020B0609020204030204" pitchFamily="49" charset="0"/>
              </a:rPr>
              <a:t>][</a:t>
            </a:r>
            <a:r>
              <a:rPr lang="en-GB" sz="1000" dirty="0" err="1">
                <a:solidFill>
                  <a:schemeClr val="bg1">
                    <a:lumMod val="95000"/>
                    <a:lumOff val="5000"/>
                  </a:schemeClr>
                </a:solidFill>
                <a:latin typeface="Consolas" panose="020B0609020204030204" pitchFamily="49" charset="0"/>
              </a:rPr>
              <a:t>color_side</a:t>
            </a:r>
            <a:r>
              <a:rPr lang="en-GB" sz="1000" dirty="0">
                <a:solidFill>
                  <a:schemeClr val="bg1">
                    <a:lumMod val="95000"/>
                    <a:lumOff val="5000"/>
                  </a:schemeClr>
                </a:solidFill>
                <a:latin typeface="Consolas" panose="020B0609020204030204" pitchFamily="49" charset="0"/>
              </a:rPr>
              <a:t>][</a:t>
            </a:r>
            <a:r>
              <a:rPr lang="en-GB" sz="1000" dirty="0" err="1">
                <a:solidFill>
                  <a:schemeClr val="bg1">
                    <a:lumMod val="95000"/>
                    <a:lumOff val="5000"/>
                  </a:schemeClr>
                </a:solidFill>
                <a:latin typeface="Consolas" panose="020B0609020204030204" pitchFamily="49" charset="0"/>
              </a:rPr>
              <a:t>middle_i</a:t>
            </a:r>
            <a:r>
              <a:rPr lang="en-GB" sz="1000" dirty="0">
                <a:solidFill>
                  <a:schemeClr val="bg1">
                    <a:lumMod val="95000"/>
                    <a:lumOff val="5000"/>
                  </a:schemeClr>
                </a:solidFill>
                <a:latin typeface="Consolas" panose="020B0609020204030204" pitchFamily="49" charset="0"/>
              </a:rPr>
              <a:t>][</a:t>
            </a:r>
            <a:r>
              <a:rPr lang="en-GB" sz="1000" dirty="0" err="1">
                <a:solidFill>
                  <a:schemeClr val="bg1">
                    <a:lumMod val="95000"/>
                    <a:lumOff val="5000"/>
                  </a:schemeClr>
                </a:solidFill>
                <a:latin typeface="Consolas" panose="020B0609020204030204" pitchFamily="49" charset="0"/>
              </a:rPr>
              <a:t>middle_j</a:t>
            </a:r>
            <a:r>
              <a:rPr lang="en-GB" sz="1000" dirty="0">
                <a:solidFill>
                  <a:schemeClr val="bg1">
                    <a:lumMod val="95000"/>
                    <a:lumOff val="5000"/>
                  </a:schemeClr>
                </a:solidFill>
                <a:latin typeface="Consolas" panose="020B0609020204030204" pitchFamily="49" charset="0"/>
              </a:rPr>
              <a:t>] != ' ‘): continue</a:t>
            </a:r>
          </a:p>
          <a:p>
            <a:pPr marL="0" indent="0">
              <a:buNone/>
            </a:pPr>
            <a:r>
              <a:rPr lang="en-GB" sz="1000" dirty="0">
                <a:solidFill>
                  <a:schemeClr val="bg1">
                    <a:lumMod val="95000"/>
                    <a:lumOff val="5000"/>
                  </a:schemeClr>
                </a:solidFill>
                <a:latin typeface="Consolas" panose="020B0609020204030204" pitchFamily="49" charset="0"/>
              </a:rPr>
              <a:t>            if(</a:t>
            </a:r>
            <a:r>
              <a:rPr lang="en-GB" sz="1000" dirty="0" err="1">
                <a:solidFill>
                  <a:schemeClr val="bg1">
                    <a:lumMod val="95000"/>
                    <a:lumOff val="5000"/>
                  </a:schemeClr>
                </a:solidFill>
                <a:latin typeface="Consolas" panose="020B0609020204030204" pitchFamily="49" charset="0"/>
              </a:rPr>
              <a:t>self.board.boards</a:t>
            </a:r>
            <a:r>
              <a:rPr lang="en-GB" sz="1000" dirty="0">
                <a:solidFill>
                  <a:schemeClr val="bg1">
                    <a:lumMod val="95000"/>
                    <a:lumOff val="5000"/>
                  </a:schemeClr>
                </a:solidFill>
                <a:latin typeface="Consolas" panose="020B0609020204030204" pitchFamily="49" charset="0"/>
              </a:rPr>
              <a:t>[</a:t>
            </a:r>
            <a:r>
              <a:rPr lang="en-GB" sz="1000" dirty="0" err="1">
                <a:solidFill>
                  <a:schemeClr val="bg1">
                    <a:lumMod val="95000"/>
                    <a:lumOff val="5000"/>
                  </a:schemeClr>
                </a:solidFill>
                <a:latin typeface="Consolas" panose="020B0609020204030204" pitchFamily="49" charset="0"/>
              </a:rPr>
              <a:t>self.player</a:t>
            </a:r>
            <a:r>
              <a:rPr lang="en-GB" sz="1000" dirty="0">
                <a:solidFill>
                  <a:schemeClr val="bg1">
                    <a:lumMod val="95000"/>
                    <a:lumOff val="5000"/>
                  </a:schemeClr>
                </a:solidFill>
                <a:latin typeface="Consolas" panose="020B0609020204030204" pitchFamily="49" charset="0"/>
              </a:rPr>
              <a:t>][</a:t>
            </a:r>
            <a:r>
              <a:rPr lang="en-GB" sz="1000" dirty="0" err="1">
                <a:solidFill>
                  <a:schemeClr val="bg1">
                    <a:lumMod val="95000"/>
                    <a:lumOff val="5000"/>
                  </a:schemeClr>
                </a:solidFill>
                <a:latin typeface="Consolas" panose="020B0609020204030204" pitchFamily="49" charset="0"/>
              </a:rPr>
              <a:t>color_side</a:t>
            </a:r>
            <a:r>
              <a:rPr lang="en-GB" sz="1000" dirty="0">
                <a:solidFill>
                  <a:schemeClr val="bg1">
                    <a:lumMod val="95000"/>
                    <a:lumOff val="5000"/>
                  </a:schemeClr>
                </a:solidFill>
                <a:latin typeface="Consolas" panose="020B0609020204030204" pitchFamily="49" charset="0"/>
              </a:rPr>
              <a:t>][</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][j] == ' ‘): </a:t>
            </a:r>
            <a:r>
              <a:rPr lang="en-GB" sz="1000" dirty="0" err="1">
                <a:solidFill>
                  <a:schemeClr val="bg1">
                    <a:lumMod val="95000"/>
                    <a:lumOff val="5000"/>
                  </a:schemeClr>
                </a:solidFill>
                <a:latin typeface="Consolas" panose="020B0609020204030204" pitchFamily="49" charset="0"/>
              </a:rPr>
              <a:t>options.append</a:t>
            </a:r>
            <a:r>
              <a:rPr lang="en-GB" sz="1000" dirty="0">
                <a:solidFill>
                  <a:schemeClr val="bg1">
                    <a:lumMod val="95000"/>
                    <a:lumOff val="5000"/>
                  </a:schemeClr>
                </a:solidFill>
                <a:latin typeface="Consolas" panose="020B0609020204030204" pitchFamily="49" charset="0"/>
              </a:rPr>
              <a:t>([</a:t>
            </a:r>
            <a:r>
              <a:rPr lang="en-GB" sz="1000" dirty="0" err="1">
                <a:solidFill>
                  <a:schemeClr val="bg1">
                    <a:lumMod val="95000"/>
                    <a:lumOff val="5000"/>
                  </a:schemeClr>
                </a:solidFill>
                <a:latin typeface="Consolas" panose="020B0609020204030204" pitchFamily="49" charset="0"/>
              </a:rPr>
              <a:t>i</a:t>
            </a:r>
            <a:r>
              <a:rPr lang="en-GB" sz="1000" dirty="0">
                <a:solidFill>
                  <a:schemeClr val="bg1">
                    <a:lumMod val="95000"/>
                    <a:lumOff val="5000"/>
                  </a:schemeClr>
                </a:solidFill>
                <a:latin typeface="Consolas" panose="020B0609020204030204" pitchFamily="49" charset="0"/>
              </a:rPr>
              <a:t>, j])</a:t>
            </a:r>
          </a:p>
          <a:p>
            <a:pPr marL="0" indent="0">
              <a:buNone/>
            </a:pPr>
            <a:r>
              <a:rPr lang="en-GB" sz="1000" dirty="0">
                <a:solidFill>
                  <a:schemeClr val="bg1">
                    <a:lumMod val="95000"/>
                    <a:lumOff val="5000"/>
                  </a:schemeClr>
                </a:solidFill>
                <a:latin typeface="Consolas" panose="020B0609020204030204" pitchFamily="49" charset="0"/>
              </a:rPr>
              <a:t>    return options</a:t>
            </a:r>
            <a:endParaRPr lang="en-GB" sz="400" dirty="0">
              <a:solidFill>
                <a:schemeClr val="bg1">
                  <a:lumMod val="95000"/>
                  <a:lumOff val="5000"/>
                </a:schemeClr>
              </a:solidFill>
              <a:latin typeface="Consolas" panose="020B0609020204030204" pitchFamily="49" charset="0"/>
            </a:endParaRPr>
          </a:p>
        </p:txBody>
      </p:sp>
    </p:spTree>
    <p:extLst>
      <p:ext uri="{BB962C8B-B14F-4D97-AF65-F5344CB8AC3E}">
        <p14:creationId xmlns:p14="http://schemas.microsoft.com/office/powerpoint/2010/main" val="1978701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alpha val="8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371599" y="294538"/>
            <a:ext cx="9895951" cy="1033669"/>
          </a:xfrm>
        </p:spPr>
        <p:txBody>
          <a:bodyPr>
            <a:normAutofit/>
          </a:bodyPr>
          <a:lstStyle/>
          <a:p>
            <a:r>
              <a:rPr lang="en-GB" sz="4000" b="1" dirty="0">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371600" y="1891970"/>
            <a:ext cx="9723600" cy="4671492"/>
          </a:xfrm>
        </p:spPr>
        <p:txBody>
          <a:bodyPr anchor="ctr">
            <a:normAutofit/>
          </a:bodyPr>
          <a:lstStyle/>
          <a:p>
            <a:pPr marL="0" indent="0">
              <a:buNone/>
            </a:pPr>
            <a:r>
              <a:rPr lang="en-GB" sz="2000" b="1" dirty="0">
                <a:solidFill>
                  <a:schemeClr val="bg1">
                    <a:lumMod val="95000"/>
                    <a:lumOff val="5000"/>
                  </a:schemeClr>
                </a:solidFill>
              </a:rPr>
              <a:t>Operator Preconditions (continuation):</a:t>
            </a:r>
            <a:endParaRPr lang="en-GB" sz="1400" dirty="0">
              <a:solidFill>
                <a:schemeClr val="bg1">
                  <a:lumMod val="95000"/>
                  <a:lumOff val="5000"/>
                </a:schemeClr>
              </a:solidFill>
            </a:endParaRPr>
          </a:p>
          <a:p>
            <a:pPr marL="0" indent="0">
              <a:buNone/>
            </a:pPr>
            <a:r>
              <a:rPr lang="en-GB" sz="1400" dirty="0">
                <a:solidFill>
                  <a:schemeClr val="bg1">
                    <a:lumMod val="95000"/>
                    <a:lumOff val="5000"/>
                  </a:schemeClr>
                </a:solidFill>
              </a:rPr>
              <a:t>“</a:t>
            </a:r>
            <a:r>
              <a:rPr lang="en-GB" sz="1400" dirty="0" err="1">
                <a:solidFill>
                  <a:schemeClr val="bg1">
                    <a:lumMod val="95000"/>
                    <a:lumOff val="5000"/>
                  </a:schemeClr>
                </a:solidFill>
              </a:rPr>
              <a:t>legalAgressiveMoves</a:t>
            </a:r>
            <a:r>
              <a:rPr lang="en-GB" sz="1400" dirty="0">
                <a:solidFill>
                  <a:schemeClr val="bg1">
                    <a:lumMod val="95000"/>
                    <a:lumOff val="5000"/>
                  </a:schemeClr>
                </a:solidFill>
              </a:rPr>
              <a:t>” returns which pieces can perform an aggressive move, for a given movement and board colour.</a:t>
            </a:r>
          </a:p>
          <a:p>
            <a:pPr marL="0" indent="0">
              <a:buNone/>
            </a:pPr>
            <a:endParaRPr lang="en-GB" sz="1400" dirty="0">
              <a:solidFill>
                <a:schemeClr val="bg1">
                  <a:lumMod val="95000"/>
                  <a:lumOff val="5000"/>
                </a:schemeClr>
              </a:solidFill>
            </a:endParaRPr>
          </a:p>
          <a:p>
            <a:pPr marL="0" indent="0">
              <a:buNone/>
            </a:pPr>
            <a:r>
              <a:rPr lang="en-GB" sz="1000" b="1" dirty="0">
                <a:solidFill>
                  <a:schemeClr val="bg1">
                    <a:lumMod val="95000"/>
                    <a:lumOff val="5000"/>
                  </a:schemeClr>
                </a:solidFill>
                <a:latin typeface="Consolas" panose="020B0609020204030204" pitchFamily="49" charset="0"/>
              </a:rPr>
              <a:t>def </a:t>
            </a:r>
            <a:r>
              <a:rPr lang="en-GB" sz="1000" b="1" dirty="0" err="1">
                <a:solidFill>
                  <a:schemeClr val="bg1">
                    <a:lumMod val="95000"/>
                    <a:lumOff val="5000"/>
                  </a:schemeClr>
                </a:solidFill>
                <a:latin typeface="Consolas" panose="020B0609020204030204" pitchFamily="49" charset="0"/>
              </a:rPr>
              <a:t>legalAgressiveMoves</a:t>
            </a:r>
            <a:r>
              <a:rPr lang="en-GB" sz="1000" b="1" dirty="0">
                <a:solidFill>
                  <a:schemeClr val="bg1">
                    <a:lumMod val="95000"/>
                    <a:lumOff val="5000"/>
                  </a:schemeClr>
                </a:solidFill>
                <a:latin typeface="Consolas" panose="020B0609020204030204" pitchFamily="49" charset="0"/>
              </a:rPr>
              <a:t>(self, offset, </a:t>
            </a:r>
            <a:r>
              <a:rPr lang="en-GB" sz="1000" b="1" dirty="0" err="1">
                <a:solidFill>
                  <a:schemeClr val="bg1">
                    <a:lumMod val="95000"/>
                    <a:lumOff val="5000"/>
                  </a:schemeClr>
                </a:solidFill>
                <a:latin typeface="Consolas" panose="020B0609020204030204" pitchFamily="49" charset="0"/>
              </a:rPr>
              <a:t>other_color</a:t>
            </a:r>
            <a:r>
              <a:rPr lang="en-GB" sz="1000" b="1" dirty="0">
                <a:solidFill>
                  <a:schemeClr val="bg1">
                    <a:lumMod val="95000"/>
                    <a:lumOff val="5000"/>
                  </a:schemeClr>
                </a:solidFill>
                <a:latin typeface="Consolas" panose="020B0609020204030204" pitchFamily="49" charset="0"/>
              </a:rPr>
              <a:t>, piece, </a:t>
            </a:r>
            <a:r>
              <a:rPr lang="en-GB" sz="1000" b="1" dirty="0" err="1">
                <a:solidFill>
                  <a:schemeClr val="bg1">
                    <a:lumMod val="95000"/>
                    <a:lumOff val="5000"/>
                  </a:schemeClr>
                </a:solidFill>
                <a:latin typeface="Consolas" panose="020B0609020204030204" pitchFamily="49" charset="0"/>
              </a:rPr>
              <a:t>other_piece</a:t>
            </a:r>
            <a:r>
              <a:rPr lang="en-GB" sz="1000" b="1" dirty="0">
                <a:solidFill>
                  <a:schemeClr val="bg1">
                    <a:lumMod val="95000"/>
                    <a:lumOff val="5000"/>
                  </a:schemeClr>
                </a:solidFill>
                <a:latin typeface="Consolas" panose="020B0609020204030204" pitchFamily="49" charset="0"/>
              </a:rPr>
              <a:t>):</a:t>
            </a:r>
          </a:p>
          <a:p>
            <a:pPr marL="0" indent="0">
              <a:buNone/>
            </a:pPr>
            <a:r>
              <a:rPr lang="en-GB" sz="1000" dirty="0">
                <a:solidFill>
                  <a:schemeClr val="bg1">
                    <a:lumMod val="95000"/>
                    <a:lumOff val="5000"/>
                  </a:schemeClr>
                </a:solidFill>
                <a:latin typeface="Consolas" panose="020B0609020204030204" pitchFamily="49" charset="0"/>
              </a:rPr>
              <a:t>    options1 = []</a:t>
            </a:r>
          </a:p>
          <a:p>
            <a:pPr marL="0" indent="0">
              <a:buNone/>
            </a:pPr>
            <a:r>
              <a:rPr lang="en-GB" sz="1000" dirty="0">
                <a:solidFill>
                  <a:schemeClr val="bg1">
                    <a:lumMod val="95000"/>
                    <a:lumOff val="5000"/>
                  </a:schemeClr>
                </a:solidFill>
                <a:latin typeface="Consolas" panose="020B0609020204030204" pitchFamily="49" charset="0"/>
              </a:rPr>
              <a:t>    options2 = []</a:t>
            </a:r>
          </a:p>
          <a:p>
            <a:pPr marL="0" indent="0">
              <a:buNone/>
            </a:pPr>
            <a:r>
              <a:rPr lang="en-GB" sz="1000" dirty="0">
                <a:solidFill>
                  <a:schemeClr val="bg1">
                    <a:lumMod val="95000"/>
                    <a:lumOff val="5000"/>
                  </a:schemeClr>
                </a:solidFill>
                <a:latin typeface="Consolas" panose="020B0609020204030204" pitchFamily="49" charset="0"/>
              </a:rPr>
              <a:t>        for row in range(4):</a:t>
            </a:r>
          </a:p>
          <a:p>
            <a:pPr marL="0" indent="0">
              <a:buNone/>
            </a:pPr>
            <a:r>
              <a:rPr lang="en-GB" sz="1000" dirty="0">
                <a:solidFill>
                  <a:schemeClr val="bg1">
                    <a:lumMod val="95000"/>
                    <a:lumOff val="5000"/>
                  </a:schemeClr>
                </a:solidFill>
                <a:latin typeface="Consolas" panose="020B0609020204030204" pitchFamily="49" charset="0"/>
              </a:rPr>
              <a:t>            for col in range(4):</a:t>
            </a:r>
          </a:p>
          <a:p>
            <a:pPr marL="0" indent="0">
              <a:buNone/>
            </a:pPr>
            <a:r>
              <a:rPr lang="en-GB" sz="1000" dirty="0">
                <a:solidFill>
                  <a:schemeClr val="bg1">
                    <a:lumMod val="95000"/>
                    <a:lumOff val="5000"/>
                  </a:schemeClr>
                </a:solidFill>
                <a:latin typeface="Consolas" panose="020B0609020204030204" pitchFamily="49" charset="0"/>
              </a:rPr>
              <a:t>                if(</a:t>
            </a:r>
            <a:r>
              <a:rPr lang="en-GB" sz="1000" dirty="0" err="1">
                <a:solidFill>
                  <a:schemeClr val="bg1">
                    <a:lumMod val="95000"/>
                    <a:lumOff val="5000"/>
                  </a:schemeClr>
                </a:solidFill>
                <a:latin typeface="Consolas" panose="020B0609020204030204" pitchFamily="49" charset="0"/>
              </a:rPr>
              <a:t>self.board.boards</a:t>
            </a:r>
            <a:r>
              <a:rPr lang="en-GB" sz="1000" dirty="0">
                <a:solidFill>
                  <a:schemeClr val="bg1">
                    <a:lumMod val="95000"/>
                    <a:lumOff val="5000"/>
                  </a:schemeClr>
                </a:solidFill>
                <a:latin typeface="Consolas" panose="020B0609020204030204" pitchFamily="49" charset="0"/>
              </a:rPr>
              <a:t>[0][</a:t>
            </a:r>
            <a:r>
              <a:rPr lang="en-GB" sz="1000" dirty="0" err="1">
                <a:solidFill>
                  <a:schemeClr val="bg1">
                    <a:lumMod val="95000"/>
                    <a:lumOff val="5000"/>
                  </a:schemeClr>
                </a:solidFill>
                <a:latin typeface="Consolas" panose="020B0609020204030204" pitchFamily="49" charset="0"/>
              </a:rPr>
              <a:t>other_color</a:t>
            </a:r>
            <a:r>
              <a:rPr lang="en-GB" sz="1000" dirty="0">
                <a:solidFill>
                  <a:schemeClr val="bg1">
                    <a:lumMod val="95000"/>
                    <a:lumOff val="5000"/>
                  </a:schemeClr>
                </a:solidFill>
                <a:latin typeface="Consolas" panose="020B0609020204030204" pitchFamily="49" charset="0"/>
              </a:rPr>
              <a:t>][row][col] == piece):</a:t>
            </a:r>
          </a:p>
          <a:p>
            <a:pPr marL="0" indent="0">
              <a:buNone/>
            </a:pPr>
            <a:r>
              <a:rPr lang="en-GB" sz="1000" dirty="0">
                <a:solidFill>
                  <a:schemeClr val="bg1">
                    <a:lumMod val="95000"/>
                    <a:lumOff val="5000"/>
                  </a:schemeClr>
                </a:solidFill>
                <a:latin typeface="Consolas" panose="020B0609020204030204" pitchFamily="49" charset="0"/>
              </a:rPr>
              <a:t>                    if(</a:t>
            </a:r>
            <a:r>
              <a:rPr lang="en-GB" sz="1000" b="1" dirty="0" err="1">
                <a:solidFill>
                  <a:schemeClr val="bg1">
                    <a:lumMod val="95000"/>
                    <a:lumOff val="5000"/>
                  </a:schemeClr>
                </a:solidFill>
                <a:latin typeface="Consolas" panose="020B0609020204030204" pitchFamily="49" charset="0"/>
              </a:rPr>
              <a:t>self.verifyDirection</a:t>
            </a:r>
            <a:r>
              <a:rPr lang="en-GB" sz="1000" b="1" dirty="0">
                <a:solidFill>
                  <a:schemeClr val="bg1">
                    <a:lumMod val="95000"/>
                    <a:lumOff val="5000"/>
                  </a:schemeClr>
                </a:solidFill>
                <a:latin typeface="Consolas" panose="020B0609020204030204" pitchFamily="49" charset="0"/>
              </a:rPr>
              <a:t>(0, </a:t>
            </a:r>
            <a:r>
              <a:rPr lang="en-GB" sz="1000" b="1" dirty="0" err="1">
                <a:solidFill>
                  <a:schemeClr val="bg1">
                    <a:lumMod val="95000"/>
                    <a:lumOff val="5000"/>
                  </a:schemeClr>
                </a:solidFill>
                <a:latin typeface="Consolas" panose="020B0609020204030204" pitchFamily="49" charset="0"/>
              </a:rPr>
              <a:t>other_color</a:t>
            </a:r>
            <a:r>
              <a:rPr lang="en-GB" sz="1000" b="1" dirty="0">
                <a:solidFill>
                  <a:schemeClr val="bg1">
                    <a:lumMod val="95000"/>
                    <a:lumOff val="5000"/>
                  </a:schemeClr>
                </a:solidFill>
                <a:latin typeface="Consolas" panose="020B0609020204030204" pitchFamily="49" charset="0"/>
              </a:rPr>
              <a:t>, row, col, offset, piece, </a:t>
            </a:r>
            <a:r>
              <a:rPr lang="en-GB" sz="1000" b="1" dirty="0" err="1">
                <a:solidFill>
                  <a:schemeClr val="bg1">
                    <a:lumMod val="95000"/>
                    <a:lumOff val="5000"/>
                  </a:schemeClr>
                </a:solidFill>
                <a:latin typeface="Consolas" panose="020B0609020204030204" pitchFamily="49" charset="0"/>
              </a:rPr>
              <a:t>other_piece</a:t>
            </a:r>
            <a:r>
              <a:rPr lang="en-GB" sz="1000" b="1" dirty="0">
                <a:solidFill>
                  <a:schemeClr val="bg1">
                    <a:lumMod val="95000"/>
                    <a:lumOff val="5000"/>
                  </a:schemeClr>
                </a:solidFill>
                <a:latin typeface="Consolas" panose="020B0609020204030204" pitchFamily="49" charset="0"/>
              </a:rPr>
              <a:t>)</a:t>
            </a:r>
            <a:r>
              <a:rPr lang="en-GB" sz="1000" dirty="0">
                <a:solidFill>
                  <a:schemeClr val="bg1">
                    <a:lumMod val="95000"/>
                    <a:lumOff val="5000"/>
                  </a:schemeClr>
                </a:solidFill>
                <a:latin typeface="Consolas" panose="020B0609020204030204" pitchFamily="49" charset="0"/>
              </a:rPr>
              <a:t>):</a:t>
            </a:r>
          </a:p>
          <a:p>
            <a:pPr marL="0" indent="0">
              <a:buNone/>
            </a:pPr>
            <a:r>
              <a:rPr lang="en-GB" sz="1000" dirty="0">
                <a:solidFill>
                  <a:schemeClr val="bg1">
                    <a:lumMod val="95000"/>
                    <a:lumOff val="5000"/>
                  </a:schemeClr>
                </a:solidFill>
                <a:latin typeface="Consolas" panose="020B0609020204030204" pitchFamily="49" charset="0"/>
              </a:rPr>
              <a:t>                        options1.append([row, col])</a:t>
            </a:r>
          </a:p>
          <a:p>
            <a:pPr marL="0" indent="0">
              <a:buNone/>
            </a:pPr>
            <a:r>
              <a:rPr lang="en-GB" sz="1000" dirty="0">
                <a:solidFill>
                  <a:schemeClr val="bg1">
                    <a:lumMod val="95000"/>
                    <a:lumOff val="5000"/>
                  </a:schemeClr>
                </a:solidFill>
                <a:latin typeface="Consolas" panose="020B0609020204030204" pitchFamily="49" charset="0"/>
              </a:rPr>
              <a:t>                if(</a:t>
            </a:r>
            <a:r>
              <a:rPr lang="en-GB" sz="1000" dirty="0" err="1">
                <a:solidFill>
                  <a:schemeClr val="bg1">
                    <a:lumMod val="95000"/>
                    <a:lumOff val="5000"/>
                  </a:schemeClr>
                </a:solidFill>
                <a:latin typeface="Consolas" panose="020B0609020204030204" pitchFamily="49" charset="0"/>
              </a:rPr>
              <a:t>self.board.boards</a:t>
            </a:r>
            <a:r>
              <a:rPr lang="en-GB" sz="1000" dirty="0">
                <a:solidFill>
                  <a:schemeClr val="bg1">
                    <a:lumMod val="95000"/>
                    <a:lumOff val="5000"/>
                  </a:schemeClr>
                </a:solidFill>
                <a:latin typeface="Consolas" panose="020B0609020204030204" pitchFamily="49" charset="0"/>
              </a:rPr>
              <a:t>[1][</a:t>
            </a:r>
            <a:r>
              <a:rPr lang="en-GB" sz="1000" dirty="0" err="1">
                <a:solidFill>
                  <a:schemeClr val="bg1">
                    <a:lumMod val="95000"/>
                    <a:lumOff val="5000"/>
                  </a:schemeClr>
                </a:solidFill>
                <a:latin typeface="Consolas" panose="020B0609020204030204" pitchFamily="49" charset="0"/>
              </a:rPr>
              <a:t>other_color</a:t>
            </a:r>
            <a:r>
              <a:rPr lang="en-GB" sz="1000" dirty="0">
                <a:solidFill>
                  <a:schemeClr val="bg1">
                    <a:lumMod val="95000"/>
                    <a:lumOff val="5000"/>
                  </a:schemeClr>
                </a:solidFill>
                <a:latin typeface="Consolas" panose="020B0609020204030204" pitchFamily="49" charset="0"/>
              </a:rPr>
              <a:t>][row][col] == piece):</a:t>
            </a:r>
          </a:p>
          <a:p>
            <a:pPr marL="0" indent="0">
              <a:buNone/>
            </a:pPr>
            <a:r>
              <a:rPr lang="en-GB" sz="1000" dirty="0">
                <a:solidFill>
                  <a:schemeClr val="bg1">
                    <a:lumMod val="95000"/>
                    <a:lumOff val="5000"/>
                  </a:schemeClr>
                </a:solidFill>
                <a:latin typeface="Consolas" panose="020B0609020204030204" pitchFamily="49" charset="0"/>
              </a:rPr>
              <a:t>                    if(</a:t>
            </a:r>
            <a:r>
              <a:rPr lang="en-GB" sz="1000" b="1" dirty="0" err="1">
                <a:solidFill>
                  <a:schemeClr val="bg1">
                    <a:lumMod val="95000"/>
                    <a:lumOff val="5000"/>
                  </a:schemeClr>
                </a:solidFill>
                <a:latin typeface="Consolas" panose="020B0609020204030204" pitchFamily="49" charset="0"/>
              </a:rPr>
              <a:t>self.verifyDirection</a:t>
            </a:r>
            <a:r>
              <a:rPr lang="en-GB" sz="1000" b="1" dirty="0">
                <a:solidFill>
                  <a:schemeClr val="bg1">
                    <a:lumMod val="95000"/>
                    <a:lumOff val="5000"/>
                  </a:schemeClr>
                </a:solidFill>
                <a:latin typeface="Consolas" panose="020B0609020204030204" pitchFamily="49" charset="0"/>
              </a:rPr>
              <a:t>(1, </a:t>
            </a:r>
            <a:r>
              <a:rPr lang="en-GB" sz="1000" b="1" dirty="0" err="1">
                <a:solidFill>
                  <a:schemeClr val="bg1">
                    <a:lumMod val="95000"/>
                    <a:lumOff val="5000"/>
                  </a:schemeClr>
                </a:solidFill>
                <a:latin typeface="Consolas" panose="020B0609020204030204" pitchFamily="49" charset="0"/>
              </a:rPr>
              <a:t>other_color</a:t>
            </a:r>
            <a:r>
              <a:rPr lang="en-GB" sz="1000" b="1" dirty="0">
                <a:solidFill>
                  <a:schemeClr val="bg1">
                    <a:lumMod val="95000"/>
                    <a:lumOff val="5000"/>
                  </a:schemeClr>
                </a:solidFill>
                <a:latin typeface="Consolas" panose="020B0609020204030204" pitchFamily="49" charset="0"/>
              </a:rPr>
              <a:t>, row, col, offset, piece, </a:t>
            </a:r>
            <a:r>
              <a:rPr lang="en-GB" sz="1000" b="1" dirty="0" err="1">
                <a:solidFill>
                  <a:schemeClr val="bg1">
                    <a:lumMod val="95000"/>
                    <a:lumOff val="5000"/>
                  </a:schemeClr>
                </a:solidFill>
                <a:latin typeface="Consolas" panose="020B0609020204030204" pitchFamily="49" charset="0"/>
              </a:rPr>
              <a:t>other_piece</a:t>
            </a:r>
            <a:r>
              <a:rPr lang="en-GB" sz="1000" b="1" dirty="0">
                <a:solidFill>
                  <a:schemeClr val="bg1">
                    <a:lumMod val="95000"/>
                    <a:lumOff val="5000"/>
                  </a:schemeClr>
                </a:solidFill>
                <a:latin typeface="Consolas" panose="020B0609020204030204" pitchFamily="49" charset="0"/>
              </a:rPr>
              <a:t>)</a:t>
            </a:r>
            <a:r>
              <a:rPr lang="en-GB" sz="1000" dirty="0">
                <a:solidFill>
                  <a:schemeClr val="bg1">
                    <a:lumMod val="95000"/>
                    <a:lumOff val="5000"/>
                  </a:schemeClr>
                </a:solidFill>
                <a:latin typeface="Consolas" panose="020B0609020204030204" pitchFamily="49" charset="0"/>
              </a:rPr>
              <a:t>):</a:t>
            </a:r>
          </a:p>
          <a:p>
            <a:pPr marL="0" indent="0">
              <a:buNone/>
            </a:pPr>
            <a:r>
              <a:rPr lang="en-GB" sz="1000" dirty="0">
                <a:solidFill>
                  <a:schemeClr val="bg1">
                    <a:lumMod val="95000"/>
                    <a:lumOff val="5000"/>
                  </a:schemeClr>
                </a:solidFill>
                <a:latin typeface="Consolas" panose="020B0609020204030204" pitchFamily="49" charset="0"/>
              </a:rPr>
              <a:t>                        options2.append([row, col])</a:t>
            </a:r>
          </a:p>
          <a:p>
            <a:pPr marL="0" indent="0">
              <a:buNone/>
            </a:pPr>
            <a:r>
              <a:rPr lang="en-GB" sz="1000" dirty="0">
                <a:solidFill>
                  <a:schemeClr val="bg1">
                    <a:lumMod val="95000"/>
                    <a:lumOff val="5000"/>
                  </a:schemeClr>
                </a:solidFill>
                <a:latin typeface="Consolas" panose="020B0609020204030204" pitchFamily="49" charset="0"/>
              </a:rPr>
              <a:t>    return [options1, options2]</a:t>
            </a:r>
            <a:endParaRPr lang="en-GB" sz="400" dirty="0">
              <a:solidFill>
                <a:schemeClr val="bg1">
                  <a:lumMod val="95000"/>
                  <a:lumOff val="5000"/>
                </a:schemeClr>
              </a:solidFill>
              <a:latin typeface="Consolas" panose="020B0609020204030204" pitchFamily="49" charset="0"/>
            </a:endParaRPr>
          </a:p>
        </p:txBody>
      </p:sp>
    </p:spTree>
    <p:extLst>
      <p:ext uri="{BB962C8B-B14F-4D97-AF65-F5344CB8AC3E}">
        <p14:creationId xmlns:p14="http://schemas.microsoft.com/office/powerpoint/2010/main" val="2445013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alpha val="8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371599" y="294538"/>
            <a:ext cx="9895951" cy="1033669"/>
          </a:xfrm>
        </p:spPr>
        <p:txBody>
          <a:bodyPr>
            <a:normAutofit/>
          </a:bodyPr>
          <a:lstStyle/>
          <a:p>
            <a:r>
              <a:rPr lang="en-GB" sz="4000" b="1" dirty="0">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371598" y="1987220"/>
            <a:ext cx="9753601" cy="4671492"/>
          </a:xfrm>
        </p:spPr>
        <p:txBody>
          <a:bodyPr anchor="ctr">
            <a:normAutofit fontScale="25000" lnSpcReduction="20000"/>
          </a:bodyPr>
          <a:lstStyle/>
          <a:p>
            <a:pPr marL="0" indent="0">
              <a:lnSpc>
                <a:spcPct val="110000"/>
              </a:lnSpc>
              <a:buNone/>
            </a:pPr>
            <a:r>
              <a:rPr lang="en-GB" sz="8000" b="1" dirty="0">
                <a:solidFill>
                  <a:schemeClr val="bg1">
                    <a:lumMod val="95000"/>
                    <a:lumOff val="5000"/>
                  </a:schemeClr>
                </a:solidFill>
              </a:rPr>
              <a:t>Operator Preconditions (continuation):</a:t>
            </a:r>
            <a:endParaRPr lang="en-GB" sz="5600" b="1" dirty="0">
              <a:solidFill>
                <a:schemeClr val="bg1">
                  <a:lumMod val="95000"/>
                  <a:lumOff val="5000"/>
                </a:schemeClr>
              </a:solidFill>
            </a:endParaRPr>
          </a:p>
          <a:p>
            <a:pPr marL="0" indent="0">
              <a:lnSpc>
                <a:spcPct val="110000"/>
              </a:lnSpc>
              <a:buNone/>
            </a:pPr>
            <a:r>
              <a:rPr lang="en-GB" sz="5600" dirty="0">
                <a:solidFill>
                  <a:schemeClr val="bg1">
                    <a:lumMod val="95000"/>
                    <a:lumOff val="5000"/>
                  </a:schemeClr>
                </a:solidFill>
                <a:latin typeface="Calibri" panose="020F0502020204030204" pitchFamily="34" charset="0"/>
                <a:cs typeface="Calibri" panose="020F0502020204030204" pitchFamily="34" charset="0"/>
              </a:rPr>
              <a:t>“</a:t>
            </a:r>
            <a:r>
              <a:rPr lang="en-GB" sz="5600" dirty="0" err="1">
                <a:solidFill>
                  <a:schemeClr val="bg1">
                    <a:lumMod val="95000"/>
                    <a:lumOff val="5000"/>
                  </a:schemeClr>
                </a:solidFill>
                <a:latin typeface="Calibri" panose="020F0502020204030204" pitchFamily="34" charset="0"/>
                <a:cs typeface="Calibri" panose="020F0502020204030204" pitchFamily="34" charset="0"/>
              </a:rPr>
              <a:t>verifyDirection</a:t>
            </a:r>
            <a:r>
              <a:rPr lang="en-GB" sz="5600" dirty="0">
                <a:solidFill>
                  <a:schemeClr val="bg1">
                    <a:lumMod val="95000"/>
                    <a:lumOff val="5000"/>
                  </a:schemeClr>
                </a:solidFill>
                <a:latin typeface="Calibri" panose="020F0502020204030204" pitchFamily="34" charset="0"/>
                <a:cs typeface="Calibri" panose="020F0502020204030204" pitchFamily="34" charset="0"/>
              </a:rPr>
              <a:t>” checks if a given movement is feasible, for a given piece.</a:t>
            </a:r>
          </a:p>
          <a:p>
            <a:pPr marL="0" indent="0">
              <a:lnSpc>
                <a:spcPct val="110000"/>
              </a:lnSpc>
              <a:buNone/>
            </a:pPr>
            <a:endParaRPr lang="en-GB" sz="5600" dirty="0">
              <a:solidFill>
                <a:schemeClr val="bg1">
                  <a:lumMod val="95000"/>
                  <a:lumOff val="5000"/>
                </a:schemeClr>
              </a:solidFill>
              <a:latin typeface="Calibri" panose="020F0502020204030204" pitchFamily="34" charset="0"/>
              <a:cs typeface="Calibri" panose="020F0502020204030204" pitchFamily="34" charset="0"/>
            </a:endParaRPr>
          </a:p>
          <a:p>
            <a:pPr marL="0" indent="0">
              <a:lnSpc>
                <a:spcPct val="110000"/>
              </a:lnSpc>
              <a:buNone/>
            </a:pPr>
            <a:r>
              <a:rPr lang="en-GB" sz="4000" b="1" dirty="0">
                <a:solidFill>
                  <a:schemeClr val="bg1">
                    <a:lumMod val="95000"/>
                    <a:lumOff val="5000"/>
                  </a:schemeClr>
                </a:solidFill>
                <a:latin typeface="Consolas" panose="020B0609020204030204" pitchFamily="49" charset="0"/>
              </a:rPr>
              <a:t>def </a:t>
            </a:r>
            <a:r>
              <a:rPr lang="en-GB" sz="4000" b="1" dirty="0" err="1">
                <a:solidFill>
                  <a:schemeClr val="bg1">
                    <a:lumMod val="95000"/>
                    <a:lumOff val="5000"/>
                  </a:schemeClr>
                </a:solidFill>
                <a:latin typeface="Consolas" panose="020B0609020204030204" pitchFamily="49" charset="0"/>
              </a:rPr>
              <a:t>verifyDirection</a:t>
            </a:r>
            <a:r>
              <a:rPr lang="en-GB" sz="4000" b="1" dirty="0">
                <a:solidFill>
                  <a:schemeClr val="bg1">
                    <a:lumMod val="95000"/>
                    <a:lumOff val="5000"/>
                  </a:schemeClr>
                </a:solidFill>
                <a:latin typeface="Consolas" panose="020B0609020204030204" pitchFamily="49" charset="0"/>
              </a:rPr>
              <a:t>(self, </a:t>
            </a:r>
            <a:r>
              <a:rPr lang="en-GB" sz="4000" b="1" dirty="0" err="1">
                <a:solidFill>
                  <a:schemeClr val="bg1">
                    <a:lumMod val="95000"/>
                    <a:lumOff val="5000"/>
                  </a:schemeClr>
                </a:solidFill>
                <a:latin typeface="Consolas" panose="020B0609020204030204" pitchFamily="49" charset="0"/>
              </a:rPr>
              <a:t>player_side</a:t>
            </a:r>
            <a:r>
              <a:rPr lang="en-GB" sz="4000" b="1" dirty="0">
                <a:solidFill>
                  <a:schemeClr val="bg1">
                    <a:lumMod val="95000"/>
                    <a:lumOff val="5000"/>
                  </a:schemeClr>
                </a:solidFill>
                <a:latin typeface="Consolas" panose="020B0609020204030204" pitchFamily="49" charset="0"/>
              </a:rPr>
              <a:t>, </a:t>
            </a:r>
            <a:r>
              <a:rPr lang="en-GB" sz="4000" b="1" dirty="0" err="1">
                <a:solidFill>
                  <a:schemeClr val="bg1">
                    <a:lumMod val="95000"/>
                    <a:lumOff val="5000"/>
                  </a:schemeClr>
                </a:solidFill>
                <a:latin typeface="Consolas" panose="020B0609020204030204" pitchFamily="49" charset="0"/>
              </a:rPr>
              <a:t>color_side</a:t>
            </a:r>
            <a:r>
              <a:rPr lang="en-GB" sz="4000" b="1" dirty="0">
                <a:solidFill>
                  <a:schemeClr val="bg1">
                    <a:lumMod val="95000"/>
                    <a:lumOff val="5000"/>
                  </a:schemeClr>
                </a:solidFill>
                <a:latin typeface="Consolas" panose="020B0609020204030204" pitchFamily="49" charset="0"/>
              </a:rPr>
              <a:t>, row, col, offset, piece, </a:t>
            </a:r>
            <a:r>
              <a:rPr lang="en-GB" sz="4000" b="1" dirty="0" err="1">
                <a:solidFill>
                  <a:schemeClr val="bg1">
                    <a:lumMod val="95000"/>
                    <a:lumOff val="5000"/>
                  </a:schemeClr>
                </a:solidFill>
                <a:latin typeface="Consolas" panose="020B0609020204030204" pitchFamily="49" charset="0"/>
              </a:rPr>
              <a:t>other_piece</a:t>
            </a:r>
            <a:r>
              <a:rPr lang="en-GB" sz="4000" b="1" dirty="0">
                <a:solidFill>
                  <a:schemeClr val="bg1">
                    <a:lumMod val="95000"/>
                    <a:lumOff val="5000"/>
                  </a:schemeClr>
                </a:solidFill>
                <a:latin typeface="Consolas" panose="020B0609020204030204" pitchFamily="49" charset="0"/>
              </a:rPr>
              <a:t>):</a:t>
            </a:r>
            <a:endParaRPr lang="en-GB" sz="4000" dirty="0">
              <a:solidFill>
                <a:schemeClr val="bg1">
                  <a:lumMod val="95000"/>
                  <a:lumOff val="5000"/>
                </a:schemeClr>
              </a:solidFill>
              <a:latin typeface="Consolas" panose="020B0609020204030204" pitchFamily="49" charset="0"/>
            </a:endParaRPr>
          </a:p>
          <a:p>
            <a:pPr marL="0" indent="0">
              <a:lnSpc>
                <a:spcPct val="110000"/>
              </a:lnSpc>
              <a:buNone/>
            </a:pPr>
            <a:r>
              <a:rPr lang="en-GB" sz="4000" dirty="0">
                <a:solidFill>
                  <a:schemeClr val="bg1">
                    <a:lumMod val="95000"/>
                    <a:lumOff val="5000"/>
                  </a:schemeClr>
                </a:solidFill>
                <a:latin typeface="Consolas" panose="020B0609020204030204" pitchFamily="49" charset="0"/>
              </a:rPr>
              <a:t>    if(row + offset[0] not in [0, 1, 2, 3] or col + offset[1] not in [0, 1, 2, 3]): return False</a:t>
            </a:r>
          </a:p>
          <a:p>
            <a:pPr marL="0" indent="0">
              <a:lnSpc>
                <a:spcPct val="110000"/>
              </a:lnSpc>
              <a:buNone/>
            </a:pPr>
            <a:r>
              <a:rPr lang="en-GB" sz="4000" dirty="0">
                <a:solidFill>
                  <a:schemeClr val="bg1">
                    <a:lumMod val="95000"/>
                    <a:lumOff val="5000"/>
                  </a:schemeClr>
                </a:solidFill>
                <a:latin typeface="Consolas" panose="020B0609020204030204" pitchFamily="49" charset="0"/>
              </a:rPr>
              <a:t>    </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 </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 0</a:t>
            </a:r>
          </a:p>
          <a:p>
            <a:pPr marL="0" indent="0">
              <a:lnSpc>
                <a:spcPct val="110000"/>
              </a:lnSpc>
              <a:buNone/>
            </a:pPr>
            <a:r>
              <a:rPr lang="en-GB" sz="4000" dirty="0">
                <a:solidFill>
                  <a:schemeClr val="bg1">
                    <a:lumMod val="95000"/>
                    <a:lumOff val="5000"/>
                  </a:schemeClr>
                </a:solidFill>
                <a:latin typeface="Consolas" panose="020B0609020204030204" pitchFamily="49" charset="0"/>
              </a:rPr>
              <a:t>    if(offset[0] != 0): </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 = int(offset[0] / abs(offset[0]))</a:t>
            </a:r>
          </a:p>
          <a:p>
            <a:pPr marL="0" indent="0">
              <a:lnSpc>
                <a:spcPct val="110000"/>
              </a:lnSpc>
              <a:buNone/>
            </a:pPr>
            <a:r>
              <a:rPr lang="en-GB" sz="4000" dirty="0">
                <a:solidFill>
                  <a:schemeClr val="bg1">
                    <a:lumMod val="95000"/>
                    <a:lumOff val="5000"/>
                  </a:schemeClr>
                </a:solidFill>
                <a:latin typeface="Consolas" panose="020B0609020204030204" pitchFamily="49" charset="0"/>
              </a:rPr>
              <a:t>    if(offset[1] != 0): </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 int(offset[1] / abs(offset[1]))</a:t>
            </a:r>
          </a:p>
          <a:p>
            <a:pPr marL="0" indent="0">
              <a:lnSpc>
                <a:spcPct val="110000"/>
              </a:lnSpc>
              <a:buNone/>
            </a:pPr>
            <a:r>
              <a:rPr lang="en-GB" sz="4000" dirty="0">
                <a:solidFill>
                  <a:schemeClr val="bg1">
                    <a:lumMod val="95000"/>
                    <a:lumOff val="5000"/>
                  </a:schemeClr>
                </a:solidFill>
                <a:latin typeface="Consolas" panose="020B0609020204030204" pitchFamily="49" charset="0"/>
              </a:rPr>
              <a:t>    </a:t>
            </a:r>
            <a:r>
              <a:rPr lang="en-GB" sz="4000" dirty="0" err="1">
                <a:solidFill>
                  <a:schemeClr val="bg1">
                    <a:lumMod val="95000"/>
                    <a:lumOff val="5000"/>
                  </a:schemeClr>
                </a:solidFill>
                <a:latin typeface="Consolas" panose="020B0609020204030204" pitchFamily="49" charset="0"/>
              </a:rPr>
              <a:t>n_iter</a:t>
            </a:r>
            <a:r>
              <a:rPr lang="en-GB" sz="4000" dirty="0">
                <a:solidFill>
                  <a:schemeClr val="bg1">
                    <a:lumMod val="95000"/>
                    <a:lumOff val="5000"/>
                  </a:schemeClr>
                </a:solidFill>
                <a:latin typeface="Consolas" panose="020B0609020204030204" pitchFamily="49" charset="0"/>
              </a:rPr>
              <a:t> = max(abs(offset[0]), abs(offset[1]))</a:t>
            </a:r>
          </a:p>
          <a:p>
            <a:pPr marL="0" indent="0">
              <a:lnSpc>
                <a:spcPct val="110000"/>
              </a:lnSpc>
              <a:buNone/>
            </a:pPr>
            <a:r>
              <a:rPr lang="en-GB" sz="4000" dirty="0">
                <a:solidFill>
                  <a:schemeClr val="bg1">
                    <a:lumMod val="95000"/>
                    <a:lumOff val="5000"/>
                  </a:schemeClr>
                </a:solidFill>
                <a:latin typeface="Consolas" panose="020B0609020204030204" pitchFamily="49" charset="0"/>
              </a:rPr>
              <a:t>    pushing = False</a:t>
            </a:r>
          </a:p>
          <a:p>
            <a:pPr marL="0" indent="0">
              <a:lnSpc>
                <a:spcPct val="110000"/>
              </a:lnSpc>
              <a:buNone/>
            </a:pPr>
            <a:r>
              <a:rPr lang="en-GB" sz="4000" dirty="0">
                <a:solidFill>
                  <a:schemeClr val="bg1">
                    <a:lumMod val="95000"/>
                    <a:lumOff val="5000"/>
                  </a:schemeClr>
                </a:solidFill>
                <a:latin typeface="Consolas" panose="020B0609020204030204" pitchFamily="49" charset="0"/>
              </a:rPr>
              <a:t>    for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 in range(1, </a:t>
            </a:r>
            <a:r>
              <a:rPr lang="en-GB" sz="4000" dirty="0" err="1">
                <a:solidFill>
                  <a:schemeClr val="bg1">
                    <a:lumMod val="95000"/>
                    <a:lumOff val="5000"/>
                  </a:schemeClr>
                </a:solidFill>
                <a:latin typeface="Consolas" panose="020B0609020204030204" pitchFamily="49" charset="0"/>
              </a:rPr>
              <a:t>n_iter</a:t>
            </a:r>
            <a:r>
              <a:rPr lang="en-GB" sz="4000" dirty="0">
                <a:solidFill>
                  <a:schemeClr val="bg1">
                    <a:lumMod val="95000"/>
                    <a:lumOff val="5000"/>
                  </a:schemeClr>
                </a:solidFill>
                <a:latin typeface="Consolas" panose="020B0609020204030204" pitchFamily="49" charset="0"/>
              </a:rPr>
              <a:t> + 1):</a:t>
            </a:r>
          </a:p>
          <a:p>
            <a:pPr marL="0" indent="0">
              <a:lnSpc>
                <a:spcPct val="110000"/>
              </a:lnSpc>
              <a:buNone/>
            </a:pPr>
            <a:r>
              <a:rPr lang="en-GB" sz="4000" dirty="0">
                <a:solidFill>
                  <a:schemeClr val="bg1">
                    <a:lumMod val="95000"/>
                    <a:lumOff val="5000"/>
                  </a:schemeClr>
                </a:solidFill>
                <a:latin typeface="Consolas" panose="020B0609020204030204" pitchFamily="49" charset="0"/>
              </a:rPr>
              <a:t>        if(</a:t>
            </a:r>
            <a:r>
              <a:rPr lang="en-GB" sz="4000" dirty="0" err="1">
                <a:solidFill>
                  <a:schemeClr val="bg1">
                    <a:lumMod val="95000"/>
                    <a:lumOff val="5000"/>
                  </a:schemeClr>
                </a:solidFill>
                <a:latin typeface="Consolas" panose="020B0609020204030204" pitchFamily="49" charset="0"/>
              </a:rPr>
              <a:t>self.board.boards</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player_side</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color_side</a:t>
            </a:r>
            <a:r>
              <a:rPr lang="en-GB" sz="4000" dirty="0">
                <a:solidFill>
                  <a:schemeClr val="bg1">
                    <a:lumMod val="95000"/>
                    <a:lumOff val="5000"/>
                  </a:schemeClr>
                </a:solidFill>
                <a:latin typeface="Consolas" panose="020B0609020204030204" pitchFamily="49" charset="0"/>
              </a:rPr>
              <a:t>][row +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][col +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 piece): return False</a:t>
            </a:r>
          </a:p>
          <a:p>
            <a:pPr marL="0" indent="0">
              <a:lnSpc>
                <a:spcPct val="110000"/>
              </a:lnSpc>
              <a:buNone/>
            </a:pPr>
            <a:r>
              <a:rPr lang="en-GB" sz="4000" dirty="0">
                <a:solidFill>
                  <a:schemeClr val="bg1">
                    <a:lumMod val="95000"/>
                    <a:lumOff val="5000"/>
                  </a:schemeClr>
                </a:solidFill>
                <a:latin typeface="Consolas" panose="020B0609020204030204" pitchFamily="49" charset="0"/>
              </a:rPr>
              <a:t>        if(</a:t>
            </a:r>
            <a:r>
              <a:rPr lang="en-GB" sz="4000" dirty="0" err="1">
                <a:solidFill>
                  <a:schemeClr val="bg1">
                    <a:lumMod val="95000"/>
                    <a:lumOff val="5000"/>
                  </a:schemeClr>
                </a:solidFill>
                <a:latin typeface="Consolas" panose="020B0609020204030204" pitchFamily="49" charset="0"/>
              </a:rPr>
              <a:t>self.board.boards</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player_side</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color_side</a:t>
            </a:r>
            <a:r>
              <a:rPr lang="en-GB" sz="4000" dirty="0">
                <a:solidFill>
                  <a:schemeClr val="bg1">
                    <a:lumMod val="95000"/>
                    <a:lumOff val="5000"/>
                  </a:schemeClr>
                </a:solidFill>
                <a:latin typeface="Consolas" panose="020B0609020204030204" pitchFamily="49" charset="0"/>
              </a:rPr>
              <a:t>][row +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][col +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 </a:t>
            </a:r>
            <a:r>
              <a:rPr lang="en-GB" sz="4000" dirty="0" err="1">
                <a:solidFill>
                  <a:schemeClr val="bg1">
                    <a:lumMod val="95000"/>
                    <a:lumOff val="5000"/>
                  </a:schemeClr>
                </a:solidFill>
                <a:latin typeface="Consolas" panose="020B0609020204030204" pitchFamily="49" charset="0"/>
              </a:rPr>
              <a:t>other_piece</a:t>
            </a:r>
            <a:r>
              <a:rPr lang="en-GB" sz="4000" dirty="0">
                <a:solidFill>
                  <a:schemeClr val="bg1">
                    <a:lumMod val="95000"/>
                    <a:lumOff val="5000"/>
                  </a:schemeClr>
                </a:solidFill>
                <a:latin typeface="Consolas" panose="020B0609020204030204" pitchFamily="49" charset="0"/>
              </a:rPr>
              <a:t>): pushing = True</a:t>
            </a:r>
          </a:p>
          <a:p>
            <a:pPr marL="0" indent="0">
              <a:lnSpc>
                <a:spcPct val="110000"/>
              </a:lnSpc>
              <a:buNone/>
            </a:pPr>
            <a:r>
              <a:rPr lang="en-GB" sz="4000" dirty="0">
                <a:solidFill>
                  <a:schemeClr val="bg1">
                    <a:lumMod val="95000"/>
                    <a:lumOff val="5000"/>
                  </a:schemeClr>
                </a:solidFill>
                <a:latin typeface="Consolas" panose="020B0609020204030204" pitchFamily="49" charset="0"/>
              </a:rPr>
              <a:t>        if(pushing):</a:t>
            </a:r>
          </a:p>
          <a:p>
            <a:pPr marL="0" indent="0">
              <a:lnSpc>
                <a:spcPct val="110000"/>
              </a:lnSpc>
              <a:buNone/>
            </a:pPr>
            <a:r>
              <a:rPr lang="en-GB" sz="4000" dirty="0">
                <a:solidFill>
                  <a:schemeClr val="bg1">
                    <a:lumMod val="95000"/>
                    <a:lumOff val="5000"/>
                  </a:schemeClr>
                </a:solidFill>
                <a:latin typeface="Consolas" panose="020B0609020204030204" pitchFamily="49" charset="0"/>
              </a:rPr>
              <a:t>            if(row + (i+1)*</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 in [0, 1, 2, 3] and col + (i+1)*</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in [0, 1, 2, 3]):</a:t>
            </a:r>
          </a:p>
          <a:p>
            <a:pPr marL="0" indent="0">
              <a:lnSpc>
                <a:spcPct val="110000"/>
              </a:lnSpc>
              <a:buNone/>
            </a:pPr>
            <a:r>
              <a:rPr lang="en-GB" sz="4000" dirty="0">
                <a:solidFill>
                  <a:schemeClr val="bg1">
                    <a:lumMod val="95000"/>
                    <a:lumOff val="5000"/>
                  </a:schemeClr>
                </a:solidFill>
                <a:latin typeface="Consolas" panose="020B0609020204030204" pitchFamily="49" charset="0"/>
              </a:rPr>
              <a:t>                if(</a:t>
            </a:r>
            <a:r>
              <a:rPr lang="en-GB" sz="4000" dirty="0" err="1">
                <a:solidFill>
                  <a:schemeClr val="bg1">
                    <a:lumMod val="95000"/>
                    <a:lumOff val="5000"/>
                  </a:schemeClr>
                </a:solidFill>
                <a:latin typeface="Consolas" panose="020B0609020204030204" pitchFamily="49" charset="0"/>
              </a:rPr>
              <a:t>self.board.boards</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player_side</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color_side</a:t>
            </a:r>
            <a:r>
              <a:rPr lang="en-GB" sz="4000" dirty="0">
                <a:solidFill>
                  <a:schemeClr val="bg1">
                    <a:lumMod val="95000"/>
                    <a:lumOff val="5000"/>
                  </a:schemeClr>
                </a:solidFill>
                <a:latin typeface="Consolas" panose="020B0609020204030204" pitchFamily="49" charset="0"/>
              </a:rPr>
              <a:t>][row + (i+1)*</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][col + (i+1)*</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 " "): return False</a:t>
            </a:r>
          </a:p>
          <a:p>
            <a:pPr marL="0" indent="0">
              <a:lnSpc>
                <a:spcPct val="110000"/>
              </a:lnSpc>
              <a:buNone/>
            </a:pPr>
            <a:r>
              <a:rPr lang="en-GB" sz="4000" dirty="0">
                <a:solidFill>
                  <a:schemeClr val="bg1">
                    <a:lumMod val="95000"/>
                    <a:lumOff val="5000"/>
                  </a:schemeClr>
                </a:solidFill>
                <a:latin typeface="Consolas" panose="020B0609020204030204" pitchFamily="49" charset="0"/>
              </a:rPr>
              <a:t>    return True</a:t>
            </a:r>
          </a:p>
        </p:txBody>
      </p:sp>
    </p:spTree>
    <p:extLst>
      <p:ext uri="{BB962C8B-B14F-4D97-AF65-F5344CB8AC3E}">
        <p14:creationId xmlns:p14="http://schemas.microsoft.com/office/powerpoint/2010/main" val="29098707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alpha val="8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371599" y="294538"/>
            <a:ext cx="9895951" cy="1033669"/>
          </a:xfrm>
        </p:spPr>
        <p:txBody>
          <a:bodyPr>
            <a:normAutofit/>
          </a:bodyPr>
          <a:lstStyle/>
          <a:p>
            <a:r>
              <a:rPr lang="en-GB" sz="4000" b="1" dirty="0">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14300" y="1891970"/>
            <a:ext cx="12077695" cy="4671492"/>
          </a:xfrm>
        </p:spPr>
        <p:txBody>
          <a:bodyPr anchor="ctr">
            <a:normAutofit fontScale="25000" lnSpcReduction="20000"/>
          </a:bodyPr>
          <a:lstStyle/>
          <a:p>
            <a:pPr marL="0" indent="0">
              <a:buNone/>
            </a:pPr>
            <a:r>
              <a:rPr lang="en-GB" sz="8000" b="1" dirty="0">
                <a:solidFill>
                  <a:schemeClr val="bg1">
                    <a:lumMod val="95000"/>
                    <a:lumOff val="5000"/>
                  </a:schemeClr>
                </a:solidFill>
              </a:rPr>
              <a:t>Operator Effects:</a:t>
            </a:r>
          </a:p>
          <a:p>
            <a:pPr marL="0" indent="0">
              <a:buNone/>
            </a:pPr>
            <a:endParaRPr lang="en-GB" sz="8000" b="1" dirty="0">
              <a:solidFill>
                <a:schemeClr val="bg1">
                  <a:lumMod val="95000"/>
                  <a:lumOff val="5000"/>
                </a:schemeClr>
              </a:solidFill>
            </a:endParaRPr>
          </a:p>
          <a:p>
            <a:pPr marL="0" indent="0">
              <a:buNone/>
            </a:pPr>
            <a:r>
              <a:rPr lang="en-GB" sz="4000" b="1" dirty="0">
                <a:solidFill>
                  <a:schemeClr val="bg1">
                    <a:lumMod val="95000"/>
                    <a:lumOff val="5000"/>
                  </a:schemeClr>
                </a:solidFill>
                <a:latin typeface="Consolas" panose="020B0609020204030204" pitchFamily="49" charset="0"/>
              </a:rPr>
              <a:t>def </a:t>
            </a:r>
            <a:r>
              <a:rPr lang="en-GB" sz="4000" b="1" dirty="0" err="1">
                <a:solidFill>
                  <a:schemeClr val="bg1">
                    <a:lumMod val="95000"/>
                    <a:lumOff val="5000"/>
                  </a:schemeClr>
                </a:solidFill>
                <a:latin typeface="Consolas" panose="020B0609020204030204" pitchFamily="49" charset="0"/>
              </a:rPr>
              <a:t>updateBoard</a:t>
            </a:r>
            <a:r>
              <a:rPr lang="en-GB" sz="4000" b="1" dirty="0">
                <a:solidFill>
                  <a:schemeClr val="bg1">
                    <a:lumMod val="95000"/>
                    <a:lumOff val="5000"/>
                  </a:schemeClr>
                </a:solidFill>
                <a:latin typeface="Consolas" panose="020B0609020204030204" pitchFamily="49" charset="0"/>
              </a:rPr>
              <a:t>(self, </a:t>
            </a:r>
            <a:r>
              <a:rPr lang="en-GB" sz="4000" b="1" dirty="0" err="1">
                <a:solidFill>
                  <a:schemeClr val="bg1">
                    <a:lumMod val="95000"/>
                    <a:lumOff val="5000"/>
                  </a:schemeClr>
                </a:solidFill>
                <a:latin typeface="Consolas" panose="020B0609020204030204" pitchFamily="49" charset="0"/>
              </a:rPr>
              <a:t>passive_piece</a:t>
            </a:r>
            <a:r>
              <a:rPr lang="en-GB" sz="4000" b="1" dirty="0">
                <a:solidFill>
                  <a:schemeClr val="bg1">
                    <a:lumMod val="95000"/>
                    <a:lumOff val="5000"/>
                  </a:schemeClr>
                </a:solidFill>
                <a:latin typeface="Consolas" panose="020B0609020204030204" pitchFamily="49" charset="0"/>
              </a:rPr>
              <a:t>, </a:t>
            </a:r>
            <a:r>
              <a:rPr lang="en-GB" sz="4000" b="1" dirty="0" err="1">
                <a:solidFill>
                  <a:schemeClr val="bg1">
                    <a:lumMod val="95000"/>
                    <a:lumOff val="5000"/>
                  </a:schemeClr>
                </a:solidFill>
                <a:latin typeface="Consolas" panose="020B0609020204030204" pitchFamily="49" charset="0"/>
              </a:rPr>
              <a:t>agressive_piece</a:t>
            </a:r>
            <a:r>
              <a:rPr lang="en-GB" sz="4000" b="1" dirty="0">
                <a:solidFill>
                  <a:schemeClr val="bg1">
                    <a:lumMod val="95000"/>
                    <a:lumOff val="5000"/>
                  </a:schemeClr>
                </a:solidFill>
                <a:latin typeface="Consolas" panose="020B0609020204030204" pitchFamily="49" charset="0"/>
              </a:rPr>
              <a:t>, offset, piece, </a:t>
            </a:r>
            <a:r>
              <a:rPr lang="en-GB" sz="4000" b="1" dirty="0" err="1">
                <a:solidFill>
                  <a:schemeClr val="bg1">
                    <a:lumMod val="95000"/>
                    <a:lumOff val="5000"/>
                  </a:schemeClr>
                </a:solidFill>
                <a:latin typeface="Consolas" panose="020B0609020204030204" pitchFamily="49" charset="0"/>
              </a:rPr>
              <a:t>other_piece</a:t>
            </a:r>
            <a:r>
              <a:rPr lang="en-GB" sz="4000" b="1" dirty="0">
                <a:solidFill>
                  <a:schemeClr val="bg1">
                    <a:lumMod val="95000"/>
                    <a:lumOff val="5000"/>
                  </a:schemeClr>
                </a:solidFill>
                <a:latin typeface="Consolas" panose="020B0609020204030204" pitchFamily="49" charset="0"/>
              </a:rPr>
              <a:t>):</a:t>
            </a:r>
          </a:p>
          <a:p>
            <a:pPr marL="0" indent="0">
              <a:buNone/>
            </a:pPr>
            <a:r>
              <a:rPr lang="en-GB" sz="4000" dirty="0">
                <a:solidFill>
                  <a:schemeClr val="bg1">
                    <a:lumMod val="95000"/>
                    <a:lumOff val="5000"/>
                  </a:schemeClr>
                </a:solidFill>
                <a:latin typeface="Consolas" panose="020B0609020204030204" pitchFamily="49" charset="0"/>
              </a:rPr>
              <a:t>    </a:t>
            </a:r>
            <a:r>
              <a:rPr lang="en-GB" sz="4000" dirty="0" err="1">
                <a:solidFill>
                  <a:schemeClr val="bg1">
                    <a:lumMod val="95000"/>
                    <a:lumOff val="5000"/>
                  </a:schemeClr>
                </a:solidFill>
                <a:latin typeface="Consolas" panose="020B0609020204030204" pitchFamily="49" charset="0"/>
              </a:rPr>
              <a:t>self.board.boards</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passive_piece</a:t>
            </a:r>
            <a:r>
              <a:rPr lang="en-GB" sz="4000" dirty="0">
                <a:solidFill>
                  <a:schemeClr val="bg1">
                    <a:lumMod val="95000"/>
                    <a:lumOff val="5000"/>
                  </a:schemeClr>
                </a:solidFill>
                <a:latin typeface="Consolas" panose="020B0609020204030204" pitchFamily="49" charset="0"/>
              </a:rPr>
              <a:t>[0]][</a:t>
            </a:r>
            <a:r>
              <a:rPr lang="en-GB" sz="4000" dirty="0" err="1">
                <a:solidFill>
                  <a:schemeClr val="bg1">
                    <a:lumMod val="95000"/>
                    <a:lumOff val="5000"/>
                  </a:schemeClr>
                </a:solidFill>
                <a:latin typeface="Consolas" panose="020B0609020204030204" pitchFamily="49" charset="0"/>
              </a:rPr>
              <a:t>passive_piece</a:t>
            </a:r>
            <a:r>
              <a:rPr lang="en-GB" sz="4000" dirty="0">
                <a:solidFill>
                  <a:schemeClr val="bg1">
                    <a:lumMod val="95000"/>
                    <a:lumOff val="5000"/>
                  </a:schemeClr>
                </a:solidFill>
                <a:latin typeface="Consolas" panose="020B0609020204030204" pitchFamily="49" charset="0"/>
              </a:rPr>
              <a:t>[1]][</a:t>
            </a:r>
            <a:r>
              <a:rPr lang="en-GB" sz="4000" dirty="0" err="1">
                <a:solidFill>
                  <a:schemeClr val="bg1">
                    <a:lumMod val="95000"/>
                    <a:lumOff val="5000"/>
                  </a:schemeClr>
                </a:solidFill>
                <a:latin typeface="Consolas" panose="020B0609020204030204" pitchFamily="49" charset="0"/>
              </a:rPr>
              <a:t>passive_piece</a:t>
            </a:r>
            <a:r>
              <a:rPr lang="en-GB" sz="4000" dirty="0">
                <a:solidFill>
                  <a:schemeClr val="bg1">
                    <a:lumMod val="95000"/>
                    <a:lumOff val="5000"/>
                  </a:schemeClr>
                </a:solidFill>
                <a:latin typeface="Consolas" panose="020B0609020204030204" pitchFamily="49" charset="0"/>
              </a:rPr>
              <a:t>[2]][</a:t>
            </a:r>
            <a:r>
              <a:rPr lang="en-GB" sz="4000" dirty="0" err="1">
                <a:solidFill>
                  <a:schemeClr val="bg1">
                    <a:lumMod val="95000"/>
                    <a:lumOff val="5000"/>
                  </a:schemeClr>
                </a:solidFill>
                <a:latin typeface="Consolas" panose="020B0609020204030204" pitchFamily="49" charset="0"/>
              </a:rPr>
              <a:t>passive_piece</a:t>
            </a:r>
            <a:r>
              <a:rPr lang="en-GB" sz="4000" dirty="0">
                <a:solidFill>
                  <a:schemeClr val="bg1">
                    <a:lumMod val="95000"/>
                    <a:lumOff val="5000"/>
                  </a:schemeClr>
                </a:solidFill>
                <a:latin typeface="Consolas" panose="020B0609020204030204" pitchFamily="49" charset="0"/>
              </a:rPr>
              <a:t>[3]] = ' ‘</a:t>
            </a:r>
          </a:p>
          <a:p>
            <a:pPr marL="0" indent="0">
              <a:buNone/>
            </a:pPr>
            <a:r>
              <a:rPr lang="en-GB" sz="4000" dirty="0">
                <a:solidFill>
                  <a:schemeClr val="bg1">
                    <a:lumMod val="95000"/>
                    <a:lumOff val="5000"/>
                  </a:schemeClr>
                </a:solidFill>
                <a:latin typeface="Consolas" panose="020B0609020204030204" pitchFamily="49" charset="0"/>
              </a:rPr>
              <a:t>    </a:t>
            </a:r>
            <a:r>
              <a:rPr lang="en-GB" sz="4000" dirty="0" err="1">
                <a:solidFill>
                  <a:schemeClr val="bg1">
                    <a:lumMod val="95000"/>
                    <a:lumOff val="5000"/>
                  </a:schemeClr>
                </a:solidFill>
                <a:latin typeface="Consolas" panose="020B0609020204030204" pitchFamily="49" charset="0"/>
              </a:rPr>
              <a:t>self.board.boards</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passive_piece</a:t>
            </a:r>
            <a:r>
              <a:rPr lang="en-GB" sz="4000" dirty="0">
                <a:solidFill>
                  <a:schemeClr val="bg1">
                    <a:lumMod val="95000"/>
                    <a:lumOff val="5000"/>
                  </a:schemeClr>
                </a:solidFill>
                <a:latin typeface="Consolas" panose="020B0609020204030204" pitchFamily="49" charset="0"/>
              </a:rPr>
              <a:t>[0]][</a:t>
            </a:r>
            <a:r>
              <a:rPr lang="en-GB" sz="4000" dirty="0" err="1">
                <a:solidFill>
                  <a:schemeClr val="bg1">
                    <a:lumMod val="95000"/>
                    <a:lumOff val="5000"/>
                  </a:schemeClr>
                </a:solidFill>
                <a:latin typeface="Consolas" panose="020B0609020204030204" pitchFamily="49" charset="0"/>
              </a:rPr>
              <a:t>passive_piece</a:t>
            </a:r>
            <a:r>
              <a:rPr lang="en-GB" sz="4000" dirty="0">
                <a:solidFill>
                  <a:schemeClr val="bg1">
                    <a:lumMod val="95000"/>
                    <a:lumOff val="5000"/>
                  </a:schemeClr>
                </a:solidFill>
                <a:latin typeface="Consolas" panose="020B0609020204030204" pitchFamily="49" charset="0"/>
              </a:rPr>
              <a:t>[1]][</a:t>
            </a:r>
            <a:r>
              <a:rPr lang="en-GB" sz="4000" dirty="0" err="1">
                <a:solidFill>
                  <a:schemeClr val="bg1">
                    <a:lumMod val="95000"/>
                    <a:lumOff val="5000"/>
                  </a:schemeClr>
                </a:solidFill>
                <a:latin typeface="Consolas" panose="020B0609020204030204" pitchFamily="49" charset="0"/>
              </a:rPr>
              <a:t>passive_piece</a:t>
            </a:r>
            <a:r>
              <a:rPr lang="en-GB" sz="4000" dirty="0">
                <a:solidFill>
                  <a:schemeClr val="bg1">
                    <a:lumMod val="95000"/>
                    <a:lumOff val="5000"/>
                  </a:schemeClr>
                </a:solidFill>
                <a:latin typeface="Consolas" panose="020B0609020204030204" pitchFamily="49" charset="0"/>
              </a:rPr>
              <a:t>[2] + offset[0]][</a:t>
            </a:r>
            <a:r>
              <a:rPr lang="en-GB" sz="4000" dirty="0" err="1">
                <a:solidFill>
                  <a:schemeClr val="bg1">
                    <a:lumMod val="95000"/>
                    <a:lumOff val="5000"/>
                  </a:schemeClr>
                </a:solidFill>
                <a:latin typeface="Consolas" panose="020B0609020204030204" pitchFamily="49" charset="0"/>
              </a:rPr>
              <a:t>passive_piece</a:t>
            </a:r>
            <a:r>
              <a:rPr lang="en-GB" sz="4000" dirty="0">
                <a:solidFill>
                  <a:schemeClr val="bg1">
                    <a:lumMod val="95000"/>
                    <a:lumOff val="5000"/>
                  </a:schemeClr>
                </a:solidFill>
                <a:latin typeface="Consolas" panose="020B0609020204030204" pitchFamily="49" charset="0"/>
              </a:rPr>
              <a:t>[3] + offset[1]] = piece</a:t>
            </a:r>
          </a:p>
          <a:p>
            <a:pPr marL="0" indent="0">
              <a:buNone/>
            </a:pPr>
            <a:r>
              <a:rPr lang="en-GB" sz="4000" dirty="0">
                <a:solidFill>
                  <a:schemeClr val="bg1">
                    <a:lumMod val="95000"/>
                    <a:lumOff val="5000"/>
                  </a:schemeClr>
                </a:solidFill>
                <a:latin typeface="Consolas" panose="020B0609020204030204" pitchFamily="49" charset="0"/>
              </a:rPr>
              <a:t>    </a:t>
            </a:r>
            <a:r>
              <a:rPr lang="en-GB" sz="4000" dirty="0" err="1">
                <a:solidFill>
                  <a:schemeClr val="bg1">
                    <a:lumMod val="95000"/>
                    <a:lumOff val="5000"/>
                  </a:schemeClr>
                </a:solidFill>
                <a:latin typeface="Consolas" panose="020B0609020204030204" pitchFamily="49" charset="0"/>
              </a:rPr>
              <a:t>self.board.boards</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[0]][</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[1]][</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[2]][</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[3]] = ' ‘</a:t>
            </a:r>
          </a:p>
          <a:p>
            <a:pPr marL="0" indent="0">
              <a:buNone/>
            </a:pPr>
            <a:r>
              <a:rPr lang="en-GB" sz="4000" dirty="0">
                <a:solidFill>
                  <a:schemeClr val="bg1">
                    <a:lumMod val="95000"/>
                    <a:lumOff val="5000"/>
                  </a:schemeClr>
                </a:solidFill>
                <a:latin typeface="Consolas" panose="020B0609020204030204" pitchFamily="49" charset="0"/>
              </a:rPr>
              <a:t>    </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 </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 0</a:t>
            </a:r>
          </a:p>
          <a:p>
            <a:pPr marL="0" indent="0">
              <a:buNone/>
            </a:pPr>
            <a:r>
              <a:rPr lang="en-GB" sz="4000" dirty="0">
                <a:solidFill>
                  <a:schemeClr val="bg1">
                    <a:lumMod val="95000"/>
                    <a:lumOff val="5000"/>
                  </a:schemeClr>
                </a:solidFill>
                <a:latin typeface="Consolas" panose="020B0609020204030204" pitchFamily="49" charset="0"/>
              </a:rPr>
              <a:t>    if(offset[0] != 0): </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 = int(offset[0] / abs(offset[0]))</a:t>
            </a:r>
          </a:p>
          <a:p>
            <a:pPr marL="0" indent="0">
              <a:buNone/>
            </a:pPr>
            <a:r>
              <a:rPr lang="en-GB" sz="4000" dirty="0">
                <a:solidFill>
                  <a:schemeClr val="bg1">
                    <a:lumMod val="95000"/>
                    <a:lumOff val="5000"/>
                  </a:schemeClr>
                </a:solidFill>
                <a:latin typeface="Consolas" panose="020B0609020204030204" pitchFamily="49" charset="0"/>
              </a:rPr>
              <a:t>    if(offset[1] != 0): </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 int(offset[1] / abs(offset[1]))</a:t>
            </a:r>
          </a:p>
          <a:p>
            <a:pPr marL="0" indent="0">
              <a:buNone/>
            </a:pPr>
            <a:r>
              <a:rPr lang="en-GB" sz="4000" dirty="0">
                <a:solidFill>
                  <a:schemeClr val="bg1">
                    <a:lumMod val="95000"/>
                    <a:lumOff val="5000"/>
                  </a:schemeClr>
                </a:solidFill>
                <a:latin typeface="Consolas" panose="020B0609020204030204" pitchFamily="49" charset="0"/>
              </a:rPr>
              <a:t>    </a:t>
            </a:r>
            <a:r>
              <a:rPr lang="en-GB" sz="4000" dirty="0" err="1">
                <a:solidFill>
                  <a:schemeClr val="bg1">
                    <a:lumMod val="95000"/>
                    <a:lumOff val="5000"/>
                  </a:schemeClr>
                </a:solidFill>
                <a:latin typeface="Consolas" panose="020B0609020204030204" pitchFamily="49" charset="0"/>
              </a:rPr>
              <a:t>n_iter</a:t>
            </a:r>
            <a:r>
              <a:rPr lang="en-GB" sz="4000" dirty="0">
                <a:solidFill>
                  <a:schemeClr val="bg1">
                    <a:lumMod val="95000"/>
                    <a:lumOff val="5000"/>
                  </a:schemeClr>
                </a:solidFill>
                <a:latin typeface="Consolas" panose="020B0609020204030204" pitchFamily="49" charset="0"/>
              </a:rPr>
              <a:t> = max(abs(offset[0]), abs(offset[1]))</a:t>
            </a:r>
          </a:p>
          <a:p>
            <a:pPr marL="0" indent="0">
              <a:buNone/>
            </a:pPr>
            <a:r>
              <a:rPr lang="en-GB" sz="4000" dirty="0">
                <a:solidFill>
                  <a:schemeClr val="bg1">
                    <a:lumMod val="95000"/>
                    <a:lumOff val="5000"/>
                  </a:schemeClr>
                </a:solidFill>
                <a:latin typeface="Consolas" panose="020B0609020204030204" pitchFamily="49" charset="0"/>
              </a:rPr>
              <a:t>    pushing = False</a:t>
            </a:r>
          </a:p>
          <a:p>
            <a:pPr marL="0" indent="0">
              <a:buNone/>
            </a:pPr>
            <a:r>
              <a:rPr lang="en-GB" sz="4000" dirty="0">
                <a:solidFill>
                  <a:schemeClr val="bg1">
                    <a:lumMod val="95000"/>
                    <a:lumOff val="5000"/>
                  </a:schemeClr>
                </a:solidFill>
                <a:latin typeface="Consolas" panose="020B0609020204030204" pitchFamily="49" charset="0"/>
              </a:rPr>
              <a:t>    for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 in range(1, </a:t>
            </a:r>
            <a:r>
              <a:rPr lang="en-GB" sz="4000" dirty="0" err="1">
                <a:solidFill>
                  <a:schemeClr val="bg1">
                    <a:lumMod val="95000"/>
                    <a:lumOff val="5000"/>
                  </a:schemeClr>
                </a:solidFill>
                <a:latin typeface="Consolas" panose="020B0609020204030204" pitchFamily="49" charset="0"/>
              </a:rPr>
              <a:t>n_iter</a:t>
            </a:r>
            <a:r>
              <a:rPr lang="en-GB" sz="4000" dirty="0">
                <a:solidFill>
                  <a:schemeClr val="bg1">
                    <a:lumMod val="95000"/>
                    <a:lumOff val="5000"/>
                  </a:schemeClr>
                </a:solidFill>
                <a:latin typeface="Consolas" panose="020B0609020204030204" pitchFamily="49" charset="0"/>
              </a:rPr>
              <a:t> + 1):</a:t>
            </a:r>
          </a:p>
          <a:p>
            <a:pPr marL="0" indent="0">
              <a:buNone/>
            </a:pPr>
            <a:r>
              <a:rPr lang="en-GB" sz="4000" dirty="0">
                <a:solidFill>
                  <a:schemeClr val="bg1">
                    <a:lumMod val="95000"/>
                    <a:lumOff val="5000"/>
                  </a:schemeClr>
                </a:solidFill>
                <a:latin typeface="Consolas" panose="020B0609020204030204" pitchFamily="49" charset="0"/>
              </a:rPr>
              <a:t>        if(</a:t>
            </a:r>
            <a:r>
              <a:rPr lang="en-GB" sz="4000" dirty="0" err="1">
                <a:solidFill>
                  <a:schemeClr val="bg1">
                    <a:lumMod val="95000"/>
                    <a:lumOff val="5000"/>
                  </a:schemeClr>
                </a:solidFill>
                <a:latin typeface="Consolas" panose="020B0609020204030204" pitchFamily="49" charset="0"/>
              </a:rPr>
              <a:t>self.board.boards</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[0]][</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[1]][</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[2] +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[3] +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 </a:t>
            </a:r>
            <a:r>
              <a:rPr lang="en-GB" sz="4000" dirty="0" err="1">
                <a:solidFill>
                  <a:schemeClr val="bg1">
                    <a:lumMod val="95000"/>
                    <a:lumOff val="5000"/>
                  </a:schemeClr>
                </a:solidFill>
                <a:latin typeface="Consolas" panose="020B0609020204030204" pitchFamily="49" charset="0"/>
              </a:rPr>
              <a:t>other_piece</a:t>
            </a:r>
            <a:r>
              <a:rPr lang="en-GB" sz="4000" dirty="0">
                <a:solidFill>
                  <a:schemeClr val="bg1">
                    <a:lumMod val="95000"/>
                    <a:lumOff val="5000"/>
                  </a:schemeClr>
                </a:solidFill>
                <a:latin typeface="Consolas" panose="020B0609020204030204" pitchFamily="49" charset="0"/>
              </a:rPr>
              <a:t>): pushing = True</a:t>
            </a:r>
          </a:p>
          <a:p>
            <a:pPr marL="0" indent="0">
              <a:buNone/>
            </a:pPr>
            <a:r>
              <a:rPr lang="en-GB" sz="4000" dirty="0">
                <a:solidFill>
                  <a:schemeClr val="bg1">
                    <a:lumMod val="95000"/>
                    <a:lumOff val="5000"/>
                  </a:schemeClr>
                </a:solidFill>
                <a:latin typeface="Consolas" panose="020B0609020204030204" pitchFamily="49" charset="0"/>
              </a:rPr>
              <a:t>        if(</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 == </a:t>
            </a:r>
            <a:r>
              <a:rPr lang="en-GB" sz="4000" dirty="0" err="1">
                <a:solidFill>
                  <a:schemeClr val="bg1">
                    <a:lumMod val="95000"/>
                    <a:lumOff val="5000"/>
                  </a:schemeClr>
                </a:solidFill>
                <a:latin typeface="Consolas" panose="020B0609020204030204" pitchFamily="49" charset="0"/>
              </a:rPr>
              <a:t>n_iter</a:t>
            </a:r>
            <a:r>
              <a:rPr lang="en-GB" sz="4000" dirty="0">
                <a:solidFill>
                  <a:schemeClr val="bg1">
                    <a:lumMod val="95000"/>
                    <a:lumOff val="5000"/>
                  </a:schemeClr>
                </a:solidFill>
                <a:latin typeface="Consolas" panose="020B0609020204030204" pitchFamily="49" charset="0"/>
              </a:rPr>
              <a:t>): </a:t>
            </a:r>
            <a:r>
              <a:rPr lang="en-GB" sz="4000" dirty="0" err="1">
                <a:solidFill>
                  <a:schemeClr val="bg1">
                    <a:lumMod val="95000"/>
                    <a:lumOff val="5000"/>
                  </a:schemeClr>
                </a:solidFill>
                <a:latin typeface="Consolas" panose="020B0609020204030204" pitchFamily="49" charset="0"/>
              </a:rPr>
              <a:t>self.board.boards</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[0]][</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[1]][</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[2] +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[3] +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 piece</a:t>
            </a:r>
          </a:p>
          <a:p>
            <a:pPr marL="0" indent="0">
              <a:buNone/>
            </a:pPr>
            <a:r>
              <a:rPr lang="en-GB" sz="4000" dirty="0">
                <a:solidFill>
                  <a:schemeClr val="bg1">
                    <a:lumMod val="95000"/>
                    <a:lumOff val="5000"/>
                  </a:schemeClr>
                </a:solidFill>
                <a:latin typeface="Consolas" panose="020B0609020204030204" pitchFamily="49" charset="0"/>
              </a:rPr>
              <a:t>        else: </a:t>
            </a:r>
            <a:r>
              <a:rPr lang="en-GB" sz="4000" dirty="0" err="1">
                <a:solidFill>
                  <a:schemeClr val="bg1">
                    <a:lumMod val="95000"/>
                    <a:lumOff val="5000"/>
                  </a:schemeClr>
                </a:solidFill>
                <a:latin typeface="Consolas" panose="020B0609020204030204" pitchFamily="49" charset="0"/>
              </a:rPr>
              <a:t>self.board.boards</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[0]][</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[1]][</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[2] +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[3] + </a:t>
            </a:r>
            <a:r>
              <a:rPr lang="en-GB" sz="4000" dirty="0" err="1">
                <a:solidFill>
                  <a:schemeClr val="bg1">
                    <a:lumMod val="95000"/>
                    <a:lumOff val="5000"/>
                  </a:schemeClr>
                </a:solidFill>
                <a:latin typeface="Consolas" panose="020B0609020204030204" pitchFamily="49" charset="0"/>
              </a:rPr>
              <a:t>i</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 ' '</a:t>
            </a:r>
          </a:p>
          <a:p>
            <a:pPr marL="0" indent="0">
              <a:buNone/>
            </a:pPr>
            <a:r>
              <a:rPr lang="en-GB" sz="4000" dirty="0">
                <a:solidFill>
                  <a:schemeClr val="bg1">
                    <a:lumMod val="95000"/>
                    <a:lumOff val="5000"/>
                  </a:schemeClr>
                </a:solidFill>
                <a:latin typeface="Consolas" panose="020B0609020204030204" pitchFamily="49" charset="0"/>
              </a:rPr>
              <a:t>        if(pushing):  # if there's enemy piece to be pushed</a:t>
            </a:r>
          </a:p>
          <a:p>
            <a:pPr marL="0" indent="0">
              <a:buNone/>
            </a:pPr>
            <a:r>
              <a:rPr lang="en-GB" sz="4000" dirty="0">
                <a:solidFill>
                  <a:schemeClr val="bg1">
                    <a:lumMod val="95000"/>
                    <a:lumOff val="5000"/>
                  </a:schemeClr>
                </a:solidFill>
                <a:latin typeface="Consolas" panose="020B0609020204030204" pitchFamily="49" charset="0"/>
              </a:rPr>
              <a:t>            if(</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[2] + offset[0] + </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 in [0, 1, 2, 3] and </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[3] + offset[1] + </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in [0, 1, 2, 3]):</a:t>
            </a:r>
          </a:p>
          <a:p>
            <a:pPr marL="0" indent="0">
              <a:buNone/>
            </a:pPr>
            <a:r>
              <a:rPr lang="en-GB" sz="4000" dirty="0">
                <a:solidFill>
                  <a:schemeClr val="bg1">
                    <a:lumMod val="95000"/>
                    <a:lumOff val="5000"/>
                  </a:schemeClr>
                </a:solidFill>
                <a:latin typeface="Consolas" panose="020B0609020204030204" pitchFamily="49" charset="0"/>
              </a:rPr>
              <a:t>                </a:t>
            </a:r>
            <a:r>
              <a:rPr lang="en-GB" sz="4000" dirty="0" err="1">
                <a:solidFill>
                  <a:schemeClr val="bg1">
                    <a:lumMod val="95000"/>
                    <a:lumOff val="5000"/>
                  </a:schemeClr>
                </a:solidFill>
                <a:latin typeface="Consolas" panose="020B0609020204030204" pitchFamily="49" charset="0"/>
              </a:rPr>
              <a:t>self.board.boards</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[0]][</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[1]][</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[2] + offset[0] + </a:t>
            </a:r>
            <a:r>
              <a:rPr lang="en-GB" sz="4000" dirty="0" err="1">
                <a:solidFill>
                  <a:schemeClr val="bg1">
                    <a:lumMod val="95000"/>
                    <a:lumOff val="5000"/>
                  </a:schemeClr>
                </a:solidFill>
                <a:latin typeface="Consolas" panose="020B0609020204030204" pitchFamily="49" charset="0"/>
              </a:rPr>
              <a:t>v_dir</a:t>
            </a:r>
            <a:r>
              <a:rPr lang="en-GB" sz="4000" dirty="0">
                <a:solidFill>
                  <a:schemeClr val="bg1">
                    <a:lumMod val="95000"/>
                    <a:lumOff val="5000"/>
                  </a:schemeClr>
                </a:solidFill>
                <a:latin typeface="Consolas" panose="020B0609020204030204" pitchFamily="49" charset="0"/>
              </a:rPr>
              <a:t>][</a:t>
            </a:r>
            <a:r>
              <a:rPr lang="en-GB" sz="4000" dirty="0" err="1">
                <a:solidFill>
                  <a:schemeClr val="bg1">
                    <a:lumMod val="95000"/>
                    <a:lumOff val="5000"/>
                  </a:schemeClr>
                </a:solidFill>
                <a:latin typeface="Consolas" panose="020B0609020204030204" pitchFamily="49" charset="0"/>
              </a:rPr>
              <a:t>agressive_piece</a:t>
            </a:r>
            <a:r>
              <a:rPr lang="en-GB" sz="4000" dirty="0">
                <a:solidFill>
                  <a:schemeClr val="bg1">
                    <a:lumMod val="95000"/>
                    <a:lumOff val="5000"/>
                  </a:schemeClr>
                </a:solidFill>
                <a:latin typeface="Consolas" panose="020B0609020204030204" pitchFamily="49" charset="0"/>
              </a:rPr>
              <a:t>[3] + offset[1] + </a:t>
            </a:r>
            <a:r>
              <a:rPr lang="en-GB" sz="4000" dirty="0" err="1">
                <a:solidFill>
                  <a:schemeClr val="bg1">
                    <a:lumMod val="95000"/>
                    <a:lumOff val="5000"/>
                  </a:schemeClr>
                </a:solidFill>
                <a:latin typeface="Consolas" panose="020B0609020204030204" pitchFamily="49" charset="0"/>
              </a:rPr>
              <a:t>h_dir</a:t>
            </a:r>
            <a:r>
              <a:rPr lang="en-GB" sz="4000" dirty="0">
                <a:solidFill>
                  <a:schemeClr val="bg1">
                    <a:lumMod val="95000"/>
                    <a:lumOff val="5000"/>
                  </a:schemeClr>
                </a:solidFill>
                <a:latin typeface="Consolas" panose="020B0609020204030204" pitchFamily="49" charset="0"/>
              </a:rPr>
              <a:t>] = </a:t>
            </a:r>
            <a:r>
              <a:rPr lang="en-GB" sz="4000" dirty="0" err="1">
                <a:solidFill>
                  <a:schemeClr val="bg1">
                    <a:lumMod val="95000"/>
                    <a:lumOff val="5000"/>
                  </a:schemeClr>
                </a:solidFill>
                <a:latin typeface="Consolas" panose="020B0609020204030204" pitchFamily="49" charset="0"/>
              </a:rPr>
              <a:t>other_piece</a:t>
            </a:r>
            <a:endParaRPr lang="en-GB" sz="4000" dirty="0">
              <a:solidFill>
                <a:schemeClr val="bg1">
                  <a:lumMod val="95000"/>
                  <a:lumOff val="5000"/>
                </a:schemeClr>
              </a:solidFill>
              <a:latin typeface="Consolas" panose="020B0609020204030204" pitchFamily="49" charset="0"/>
            </a:endParaRPr>
          </a:p>
        </p:txBody>
      </p:sp>
    </p:spTree>
    <p:extLst>
      <p:ext uri="{BB962C8B-B14F-4D97-AF65-F5344CB8AC3E}">
        <p14:creationId xmlns:p14="http://schemas.microsoft.com/office/powerpoint/2010/main" val="39856895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alpha val="8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371599" y="294538"/>
            <a:ext cx="9895951" cy="1033669"/>
          </a:xfrm>
        </p:spPr>
        <p:txBody>
          <a:bodyPr>
            <a:normAutofit/>
          </a:bodyPr>
          <a:lstStyle/>
          <a:p>
            <a:r>
              <a:rPr lang="en-GB" sz="4000" b="1" dirty="0">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371600" y="1891970"/>
            <a:ext cx="9723600" cy="4671492"/>
          </a:xfrm>
        </p:spPr>
        <p:txBody>
          <a:bodyPr anchor="ctr">
            <a:normAutofit/>
          </a:bodyPr>
          <a:lstStyle/>
          <a:p>
            <a:pPr marL="0" indent="0">
              <a:buNone/>
            </a:pPr>
            <a:r>
              <a:rPr lang="en-GB" sz="2000" b="1" dirty="0">
                <a:solidFill>
                  <a:schemeClr val="bg1">
                    <a:lumMod val="95000"/>
                    <a:lumOff val="5000"/>
                  </a:schemeClr>
                </a:solidFill>
              </a:rPr>
              <a:t>Operator Costs:</a:t>
            </a:r>
          </a:p>
          <a:p>
            <a:pPr marL="0" indent="0">
              <a:buNone/>
            </a:pPr>
            <a:r>
              <a:rPr lang="en-GB" sz="1400" dirty="0">
                <a:solidFill>
                  <a:schemeClr val="bg1">
                    <a:lumMod val="95000"/>
                    <a:lumOff val="5000"/>
                  </a:schemeClr>
                </a:solidFill>
              </a:rPr>
              <a:t>1</a:t>
            </a:r>
          </a:p>
          <a:p>
            <a:pPr marL="0" indent="0">
              <a:buNone/>
            </a:pPr>
            <a:endParaRPr lang="en-GB" sz="2000" b="1" dirty="0">
              <a:solidFill>
                <a:schemeClr val="bg1">
                  <a:lumMod val="95000"/>
                  <a:lumOff val="5000"/>
                </a:schemeClr>
              </a:solidFill>
            </a:endParaRPr>
          </a:p>
          <a:p>
            <a:pPr marL="0" indent="0">
              <a:buNone/>
            </a:pPr>
            <a:r>
              <a:rPr lang="en-GB" sz="2000" b="1" dirty="0">
                <a:solidFill>
                  <a:schemeClr val="bg1">
                    <a:lumMod val="95000"/>
                    <a:lumOff val="5000"/>
                  </a:schemeClr>
                </a:solidFill>
              </a:rPr>
              <a:t>Evaluation Function:</a:t>
            </a:r>
          </a:p>
          <a:p>
            <a:pPr marL="0" indent="0">
              <a:buNone/>
            </a:pPr>
            <a:r>
              <a:rPr lang="en-GB" sz="1400" dirty="0">
                <a:solidFill>
                  <a:schemeClr val="bg1">
                    <a:lumMod val="95000"/>
                    <a:lumOff val="5000"/>
                  </a:schemeClr>
                </a:solidFill>
              </a:rPr>
              <a:t>1. Get List of Legal Passive Moves</a:t>
            </a:r>
          </a:p>
          <a:p>
            <a:pPr marL="0" indent="0">
              <a:buNone/>
            </a:pPr>
            <a:r>
              <a:rPr lang="en-GB" sz="1400" dirty="0">
                <a:solidFill>
                  <a:schemeClr val="bg1">
                    <a:lumMod val="95000"/>
                    <a:lumOff val="5000"/>
                  </a:schemeClr>
                </a:solidFill>
              </a:rPr>
              <a:t>2. For Each Legal Passive Move -&gt; </a:t>
            </a:r>
            <a:r>
              <a:rPr lang="en-GB" sz="1400" dirty="0" err="1">
                <a:solidFill>
                  <a:schemeClr val="bg1">
                    <a:lumMod val="95000"/>
                    <a:lumOff val="5000"/>
                  </a:schemeClr>
                </a:solidFill>
              </a:rPr>
              <a:t>passMove</a:t>
            </a:r>
            <a:endParaRPr lang="en-GB" sz="1400" dirty="0">
              <a:solidFill>
                <a:schemeClr val="bg1">
                  <a:lumMod val="95000"/>
                  <a:lumOff val="5000"/>
                </a:schemeClr>
              </a:solidFill>
            </a:endParaRPr>
          </a:p>
          <a:p>
            <a:pPr marL="0" indent="0">
              <a:buNone/>
            </a:pPr>
            <a:r>
              <a:rPr lang="en-GB" sz="1400" dirty="0">
                <a:solidFill>
                  <a:schemeClr val="bg1">
                    <a:lumMod val="95000"/>
                    <a:lumOff val="5000"/>
                  </a:schemeClr>
                </a:solidFill>
              </a:rPr>
              <a:t>    3. Get List of Legal </a:t>
            </a:r>
            <a:r>
              <a:rPr lang="en-GB" sz="1400" dirty="0" err="1">
                <a:solidFill>
                  <a:schemeClr val="bg1">
                    <a:lumMod val="95000"/>
                    <a:lumOff val="5000"/>
                  </a:schemeClr>
                </a:solidFill>
              </a:rPr>
              <a:t>Agressive</a:t>
            </a:r>
            <a:r>
              <a:rPr lang="en-GB" sz="1400" dirty="0">
                <a:solidFill>
                  <a:schemeClr val="bg1">
                    <a:lumMod val="95000"/>
                    <a:lumOff val="5000"/>
                  </a:schemeClr>
                </a:solidFill>
              </a:rPr>
              <a:t> Moves</a:t>
            </a:r>
          </a:p>
          <a:p>
            <a:pPr marL="0" indent="0">
              <a:buNone/>
            </a:pPr>
            <a:r>
              <a:rPr lang="en-GB" sz="1400" dirty="0">
                <a:solidFill>
                  <a:schemeClr val="bg1">
                    <a:lumMod val="95000"/>
                    <a:lumOff val="5000"/>
                  </a:schemeClr>
                </a:solidFill>
              </a:rPr>
              <a:t>    4. For Each Legal Aggressive Move -&gt; </a:t>
            </a:r>
            <a:r>
              <a:rPr lang="en-GB" sz="1400" dirty="0" err="1">
                <a:solidFill>
                  <a:schemeClr val="bg1">
                    <a:lumMod val="95000"/>
                    <a:lumOff val="5000"/>
                  </a:schemeClr>
                </a:solidFill>
              </a:rPr>
              <a:t>aggroMove</a:t>
            </a:r>
            <a:endParaRPr lang="en-GB" sz="1400" dirty="0">
              <a:solidFill>
                <a:schemeClr val="bg1">
                  <a:lumMod val="95000"/>
                  <a:lumOff val="5000"/>
                </a:schemeClr>
              </a:solidFill>
            </a:endParaRPr>
          </a:p>
          <a:p>
            <a:pPr marL="0" indent="0">
              <a:buNone/>
            </a:pPr>
            <a:r>
              <a:rPr lang="en-GB" sz="1400" dirty="0">
                <a:solidFill>
                  <a:schemeClr val="bg1">
                    <a:lumMod val="95000"/>
                    <a:lumOff val="5000"/>
                  </a:schemeClr>
                </a:solidFill>
              </a:rPr>
              <a:t>        5. </a:t>
            </a:r>
            <a:r>
              <a:rPr lang="en-GB" sz="1400" dirty="0" err="1">
                <a:solidFill>
                  <a:schemeClr val="bg1">
                    <a:lumMod val="95000"/>
                    <a:lumOff val="5000"/>
                  </a:schemeClr>
                </a:solidFill>
              </a:rPr>
              <a:t>scoreNumPieces</a:t>
            </a:r>
            <a:r>
              <a:rPr lang="en-GB" sz="1400" dirty="0">
                <a:solidFill>
                  <a:schemeClr val="bg1">
                    <a:lumMod val="95000"/>
                    <a:lumOff val="5000"/>
                  </a:schemeClr>
                </a:solidFill>
              </a:rPr>
              <a:t>[] = Evaluate </a:t>
            </a:r>
            <a:r>
              <a:rPr lang="en-GB" sz="1400" dirty="0" err="1">
                <a:solidFill>
                  <a:schemeClr val="bg1">
                    <a:lumMod val="95000"/>
                    <a:lumOff val="5000"/>
                  </a:schemeClr>
                </a:solidFill>
              </a:rPr>
              <a:t>Num</a:t>
            </a:r>
            <a:r>
              <a:rPr lang="en-GB" sz="1400" dirty="0">
                <a:solidFill>
                  <a:schemeClr val="bg1">
                    <a:lumMod val="95000"/>
                    <a:lumOff val="5000"/>
                  </a:schemeClr>
                </a:solidFill>
              </a:rPr>
              <a:t> Pieces On Each Board (More White Pieces -&gt; Positive Number else -&gt; Negative)</a:t>
            </a:r>
          </a:p>
          <a:p>
            <a:pPr marL="0" indent="0">
              <a:buNone/>
            </a:pPr>
            <a:r>
              <a:rPr lang="en-GB" sz="1400" dirty="0">
                <a:solidFill>
                  <a:schemeClr val="bg1">
                    <a:lumMod val="95000"/>
                    <a:lumOff val="5000"/>
                  </a:schemeClr>
                </a:solidFill>
              </a:rPr>
              <a:t>        6. </a:t>
            </a:r>
            <a:r>
              <a:rPr lang="en-GB" sz="1400" dirty="0" err="1">
                <a:solidFill>
                  <a:schemeClr val="bg1">
                    <a:lumMod val="95000"/>
                    <a:lumOff val="5000"/>
                  </a:schemeClr>
                </a:solidFill>
              </a:rPr>
              <a:t>totalScore</a:t>
            </a:r>
            <a:r>
              <a:rPr lang="en-GB" sz="1400" dirty="0">
                <a:solidFill>
                  <a:schemeClr val="bg1">
                    <a:lumMod val="95000"/>
                    <a:lumOff val="5000"/>
                  </a:schemeClr>
                </a:solidFill>
              </a:rPr>
              <a:t> = Calculate Quadratic Sum of </a:t>
            </a:r>
            <a:r>
              <a:rPr lang="en-GB" sz="1400" dirty="0" err="1">
                <a:solidFill>
                  <a:schemeClr val="bg1">
                    <a:lumMod val="95000"/>
                    <a:lumOff val="5000"/>
                  </a:schemeClr>
                </a:solidFill>
              </a:rPr>
              <a:t>scoreNumPieces</a:t>
            </a:r>
            <a:r>
              <a:rPr lang="en-GB" sz="1400" dirty="0">
                <a:solidFill>
                  <a:schemeClr val="bg1">
                    <a:lumMod val="95000"/>
                    <a:lumOff val="5000"/>
                  </a:schemeClr>
                </a:solidFill>
              </a:rPr>
              <a:t> on each Board</a:t>
            </a:r>
          </a:p>
          <a:p>
            <a:pPr marL="0" indent="0">
              <a:buNone/>
            </a:pPr>
            <a:r>
              <a:rPr lang="en-GB" sz="1400" dirty="0">
                <a:solidFill>
                  <a:schemeClr val="bg1">
                    <a:lumMod val="95000"/>
                    <a:lumOff val="5000"/>
                  </a:schemeClr>
                </a:solidFill>
              </a:rPr>
              <a:t>        7. Save Tuple -&gt; (</a:t>
            </a:r>
            <a:r>
              <a:rPr lang="en-GB" sz="1400" dirty="0" err="1">
                <a:solidFill>
                  <a:schemeClr val="bg1">
                    <a:lumMod val="95000"/>
                    <a:lumOff val="5000"/>
                  </a:schemeClr>
                </a:solidFill>
              </a:rPr>
              <a:t>totalScore</a:t>
            </a:r>
            <a:r>
              <a:rPr lang="en-GB" sz="1400" dirty="0">
                <a:solidFill>
                  <a:schemeClr val="bg1">
                    <a:lumMod val="95000"/>
                    <a:lumOff val="5000"/>
                  </a:schemeClr>
                </a:solidFill>
              </a:rPr>
              <a:t>, </a:t>
            </a:r>
            <a:r>
              <a:rPr lang="en-GB" sz="1400" dirty="0" err="1">
                <a:solidFill>
                  <a:schemeClr val="bg1">
                    <a:lumMod val="95000"/>
                    <a:lumOff val="5000"/>
                  </a:schemeClr>
                </a:solidFill>
              </a:rPr>
              <a:t>passMove</a:t>
            </a:r>
            <a:r>
              <a:rPr lang="en-GB" sz="1400" dirty="0">
                <a:solidFill>
                  <a:schemeClr val="bg1">
                    <a:lumMod val="95000"/>
                    <a:lumOff val="5000"/>
                  </a:schemeClr>
                </a:solidFill>
              </a:rPr>
              <a:t>, </a:t>
            </a:r>
            <a:r>
              <a:rPr lang="en-GB" sz="1400" dirty="0" err="1">
                <a:solidFill>
                  <a:schemeClr val="bg1">
                    <a:lumMod val="95000"/>
                    <a:lumOff val="5000"/>
                  </a:schemeClr>
                </a:solidFill>
              </a:rPr>
              <a:t>aggroMove</a:t>
            </a:r>
            <a:r>
              <a:rPr lang="en-GB" sz="1400" dirty="0">
                <a:solidFill>
                  <a:schemeClr val="bg1">
                    <a:lumMod val="95000"/>
                    <a:lumOff val="5000"/>
                  </a:schemeClr>
                </a:solidFill>
              </a:rPr>
              <a:t>)</a:t>
            </a:r>
          </a:p>
        </p:txBody>
      </p:sp>
    </p:spTree>
    <p:extLst>
      <p:ext uri="{BB962C8B-B14F-4D97-AF65-F5344CB8AC3E}">
        <p14:creationId xmlns:p14="http://schemas.microsoft.com/office/powerpoint/2010/main" val="499263322"/>
      </p:ext>
    </p:extLst>
  </p:cSld>
  <p:clrMapOvr>
    <a:masterClrMapping/>
  </p:clrMapOvr>
</p:sld>
</file>

<file path=ppt/theme/theme1.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451</TotalTime>
  <Words>2014</Words>
  <Application>Microsoft Office PowerPoint</Application>
  <PresentationFormat>Widescreen</PresentationFormat>
  <Paragraphs>114</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Consolas</vt:lpstr>
      <vt:lpstr>Office Theme</vt:lpstr>
      <vt:lpstr>IART Assignment 1 Checkpoint</vt:lpstr>
      <vt:lpstr>Project Specification</vt:lpstr>
      <vt:lpstr>References</vt:lpstr>
      <vt:lpstr>Search Problem Formulation</vt:lpstr>
      <vt:lpstr>Search Problem Formulation</vt:lpstr>
      <vt:lpstr>Search Problem Formulation</vt:lpstr>
      <vt:lpstr>Search Problem Formulation</vt:lpstr>
      <vt:lpstr>Search Problem Formulation</vt:lpstr>
      <vt:lpstr>Search Problem Formulation</vt:lpstr>
      <vt:lpstr>Implemented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IART Assignment 1 Checkpint</dc:title>
  <dc:creator>Jose Eduardo Henriques</dc:creator>
  <cp:lastModifiedBy>Jose Eduardo Henriques</cp:lastModifiedBy>
  <cp:revision>32</cp:revision>
  <dcterms:created xsi:type="dcterms:W3CDTF">2021-03-17T18:46:53Z</dcterms:created>
  <dcterms:modified xsi:type="dcterms:W3CDTF">2021-03-20T20:59:55Z</dcterms:modified>
</cp:coreProperties>
</file>

<file path=docProps/thumbnail.jpeg>
</file>